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3" r:id="rId4"/>
    <p:sldId id="264" r:id="rId5"/>
    <p:sldId id="266" r:id="rId6"/>
    <p:sldId id="265" r:id="rId7"/>
    <p:sldId id="267" r:id="rId8"/>
    <p:sldId id="268" r:id="rId9"/>
    <p:sldId id="269" r:id="rId10"/>
    <p:sldId id="270" r:id="rId11"/>
    <p:sldId id="258" r:id="rId12"/>
    <p:sldId id="256" r:id="rId13"/>
    <p:sldId id="257" r:id="rId14"/>
    <p:sldId id="259" r:id="rId15"/>
    <p:sldId id="260"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1AB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4" d="100"/>
          <a:sy n="74" d="100"/>
        </p:scale>
        <p:origin x="-40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FBC37E-8D99-4C7D-99A0-214D343BB800}" type="datetimeFigureOut">
              <a:rPr kumimoji="1" lang="ja-JP" altLang="en-US" smtClean="0"/>
              <a:pPr/>
              <a:t>2009/3/22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403D4E3-E596-4E97-B993-A6452D9DDEEF}"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FBC37E-8D99-4C7D-99A0-214D343BB800}" type="datetimeFigureOut">
              <a:rPr kumimoji="1" lang="ja-JP" altLang="en-US" smtClean="0"/>
              <a:pPr/>
              <a:t>2009/3/22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403D4E3-E596-4E97-B993-A6452D9DDEEF}"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FBC37E-8D99-4C7D-99A0-214D343BB800}" type="datetimeFigureOut">
              <a:rPr kumimoji="1" lang="ja-JP" altLang="en-US" smtClean="0"/>
              <a:pPr/>
              <a:t>2009/3/22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403D4E3-E596-4E97-B993-A6452D9DDEEF}"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FBC37E-8D99-4C7D-99A0-214D343BB800}" type="datetimeFigureOut">
              <a:rPr kumimoji="1" lang="ja-JP" altLang="en-US" smtClean="0"/>
              <a:pPr/>
              <a:t>2009/3/22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403D4E3-E596-4E97-B993-A6452D9DDEEF}"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FBC37E-8D99-4C7D-99A0-214D343BB800}" type="datetimeFigureOut">
              <a:rPr kumimoji="1" lang="ja-JP" altLang="en-US" smtClean="0"/>
              <a:pPr/>
              <a:t>2009/3/22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403D4E3-E596-4E97-B993-A6452D9DDEEF}"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FBC37E-8D99-4C7D-99A0-214D343BB800}" type="datetimeFigureOut">
              <a:rPr kumimoji="1" lang="ja-JP" altLang="en-US" smtClean="0"/>
              <a:pPr/>
              <a:t>2009/3/22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403D4E3-E596-4E97-B993-A6452D9DDEEF}"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FBC37E-8D99-4C7D-99A0-214D343BB800}" type="datetimeFigureOut">
              <a:rPr kumimoji="1" lang="ja-JP" altLang="en-US" smtClean="0"/>
              <a:pPr/>
              <a:t>2009/3/22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E403D4E3-E596-4E97-B993-A6452D9DDEEF}"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FBC37E-8D99-4C7D-99A0-214D343BB800}" type="datetimeFigureOut">
              <a:rPr kumimoji="1" lang="ja-JP" altLang="en-US" smtClean="0"/>
              <a:pPr/>
              <a:t>2009/3/22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E403D4E3-E596-4E97-B993-A6452D9DDEEF}"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FBC37E-8D99-4C7D-99A0-214D343BB800}" type="datetimeFigureOut">
              <a:rPr kumimoji="1" lang="ja-JP" altLang="en-US" smtClean="0"/>
              <a:pPr/>
              <a:t>2009/3/22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E403D4E3-E596-4E97-B993-A6452D9DDEEF}"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FBC37E-8D99-4C7D-99A0-214D343BB800}" type="datetimeFigureOut">
              <a:rPr kumimoji="1" lang="ja-JP" altLang="en-US" smtClean="0"/>
              <a:pPr/>
              <a:t>2009/3/22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403D4E3-E596-4E97-B993-A6452D9DDEEF}"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FBC37E-8D99-4C7D-99A0-214D343BB800}" type="datetimeFigureOut">
              <a:rPr kumimoji="1" lang="ja-JP" altLang="en-US" smtClean="0"/>
              <a:pPr/>
              <a:t>2009/3/22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403D4E3-E596-4E97-B993-A6452D9DDEEF}"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FBC37E-8D99-4C7D-99A0-214D343BB800}" type="datetimeFigureOut">
              <a:rPr kumimoji="1" lang="ja-JP" altLang="en-US" smtClean="0"/>
              <a:pPr/>
              <a:t>2009/3/22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03D4E3-E596-4E97-B993-A6452D9DDEEF}"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0"/>
          <p:cNvGrpSpPr/>
          <p:nvPr/>
        </p:nvGrpSpPr>
        <p:grpSpPr>
          <a:xfrm>
            <a:off x="-2000296" y="241187"/>
            <a:ext cx="12715964" cy="5032154"/>
            <a:chOff x="1928794" y="1230836"/>
            <a:chExt cx="4439302" cy="3412610"/>
          </a:xfrm>
        </p:grpSpPr>
        <p:sp>
          <p:nvSpPr>
            <p:cNvPr id="54" name="円/楕円 53"/>
            <p:cNvSpPr/>
            <p:nvPr/>
          </p:nvSpPr>
          <p:spPr>
            <a:xfrm>
              <a:off x="3653451" y="1500174"/>
              <a:ext cx="2714645"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円/楕円 7"/>
            <p:cNvSpPr/>
            <p:nvPr/>
          </p:nvSpPr>
          <p:spPr>
            <a:xfrm>
              <a:off x="1928794" y="1928802"/>
              <a:ext cx="2714644"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0" name="テキスト ボックス 49"/>
            <p:cNvSpPr txBox="1"/>
            <p:nvPr/>
          </p:nvSpPr>
          <p:spPr>
            <a:xfrm>
              <a:off x="2928926" y="1488032"/>
              <a:ext cx="642942" cy="369332"/>
            </a:xfrm>
            <a:prstGeom prst="rect">
              <a:avLst/>
            </a:prstGeom>
            <a:noFill/>
          </p:spPr>
          <p:txBody>
            <a:bodyPr wrap="square" rtlCol="0">
              <a:spAutoFit/>
            </a:bodyPr>
            <a:lstStyle/>
            <a:p>
              <a:r>
                <a:rPr kumimoji="1" lang="en-US" altLang="ja-JP" dirty="0" smtClean="0"/>
                <a:t>A</a:t>
              </a:r>
              <a:endParaRPr kumimoji="1" lang="ja-JP" altLang="en-US" dirty="0"/>
            </a:p>
          </p:txBody>
        </p:sp>
        <p:sp>
          <p:nvSpPr>
            <p:cNvPr id="51" name="テキスト ボックス 50"/>
            <p:cNvSpPr txBox="1"/>
            <p:nvPr/>
          </p:nvSpPr>
          <p:spPr>
            <a:xfrm>
              <a:off x="4677678" y="1230836"/>
              <a:ext cx="642942" cy="369332"/>
            </a:xfrm>
            <a:prstGeom prst="rect">
              <a:avLst/>
            </a:prstGeom>
            <a:noFill/>
          </p:spPr>
          <p:txBody>
            <a:bodyPr wrap="square" rtlCol="0">
              <a:spAutoFit/>
            </a:bodyPr>
            <a:lstStyle/>
            <a:p>
              <a:r>
                <a:rPr lang="en-US" altLang="ja-JP" dirty="0"/>
                <a:t>B</a:t>
              </a:r>
              <a:endParaRPr kumimoji="1" lang="ja-JP" altLang="en-US" dirty="0"/>
            </a:p>
          </p:txBody>
        </p:sp>
      </p:grpSp>
      <p:sp>
        <p:nvSpPr>
          <p:cNvPr id="12" name="円/楕円 11"/>
          <p:cNvSpPr/>
          <p:nvPr/>
        </p:nvSpPr>
        <p:spPr>
          <a:xfrm flipH="1" flipV="1">
            <a:off x="4000496" y="142873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flipH="1" flipV="1">
            <a:off x="4857752" y="157161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flipH="1" flipV="1">
            <a:off x="3428992" y="185736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flipH="1" flipV="1">
            <a:off x="4286248" y="200024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flipH="1" flipV="1">
            <a:off x="4286248" y="242886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flipH="1" flipV="1">
            <a:off x="5143504"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flipH="1" flipV="1">
            <a:off x="3714744" y="285749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flipH="1" flipV="1">
            <a:off x="4572000" y="300037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flipH="1" flipV="1">
            <a:off x="4214810" y="307181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flipH="1" flipV="1">
            <a:off x="5072066" y="321468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flipH="1" flipV="1">
            <a:off x="3643306" y="350043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flipH="1" flipV="1">
            <a:off x="4500562" y="364331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flipH="1" flipV="1">
            <a:off x="4500562" y="407194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flipH="1" flipV="1">
            <a:off x="5357818" y="421481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円/楕円 26"/>
          <p:cNvSpPr/>
          <p:nvPr/>
        </p:nvSpPr>
        <p:spPr>
          <a:xfrm flipH="1" flipV="1">
            <a:off x="3929058" y="450057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flipH="1" flipV="1">
            <a:off x="4786314" y="464344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flipH="1" flipV="1">
            <a:off x="3857620" y="114298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円/楕円 29"/>
          <p:cNvSpPr/>
          <p:nvPr/>
        </p:nvSpPr>
        <p:spPr>
          <a:xfrm flipH="1" flipV="1">
            <a:off x="4714876" y="128586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楕円 30"/>
          <p:cNvSpPr/>
          <p:nvPr/>
        </p:nvSpPr>
        <p:spPr>
          <a:xfrm flipH="1" flipV="1">
            <a:off x="3286116" y="157161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円/楕円 32"/>
          <p:cNvSpPr/>
          <p:nvPr/>
        </p:nvSpPr>
        <p:spPr>
          <a:xfrm flipH="1" flipV="1">
            <a:off x="4143372" y="171448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円/楕円 33"/>
          <p:cNvSpPr/>
          <p:nvPr/>
        </p:nvSpPr>
        <p:spPr>
          <a:xfrm flipH="1" flipV="1">
            <a:off x="4143372"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34"/>
          <p:cNvSpPr/>
          <p:nvPr/>
        </p:nvSpPr>
        <p:spPr>
          <a:xfrm flipH="1" flipV="1">
            <a:off x="5000628" y="228599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円/楕円 35"/>
          <p:cNvSpPr/>
          <p:nvPr/>
        </p:nvSpPr>
        <p:spPr>
          <a:xfrm flipH="1" flipV="1">
            <a:off x="3571868"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楕円 36"/>
          <p:cNvSpPr/>
          <p:nvPr/>
        </p:nvSpPr>
        <p:spPr>
          <a:xfrm flipH="1" flipV="1">
            <a:off x="4429124" y="271462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楕円 37"/>
          <p:cNvSpPr/>
          <p:nvPr/>
        </p:nvSpPr>
        <p:spPr>
          <a:xfrm flipH="1" flipV="1">
            <a:off x="4071934" y="278605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円/楕円 39"/>
          <p:cNvSpPr/>
          <p:nvPr/>
        </p:nvSpPr>
        <p:spPr>
          <a:xfrm flipH="1" flipV="1">
            <a:off x="3500430" y="321468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0"/>
          <p:cNvSpPr/>
          <p:nvPr/>
        </p:nvSpPr>
        <p:spPr>
          <a:xfrm flipH="1" flipV="1">
            <a:off x="4357686" y="335756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円/楕円 41"/>
          <p:cNvSpPr/>
          <p:nvPr/>
        </p:nvSpPr>
        <p:spPr>
          <a:xfrm flipH="1" flipV="1">
            <a:off x="4357686"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円/楕円 43"/>
          <p:cNvSpPr/>
          <p:nvPr/>
        </p:nvSpPr>
        <p:spPr>
          <a:xfrm flipH="1" flipV="1">
            <a:off x="5214942" y="392906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円/楕円 45"/>
          <p:cNvSpPr/>
          <p:nvPr/>
        </p:nvSpPr>
        <p:spPr>
          <a:xfrm flipH="1" flipV="1">
            <a:off x="3786182" y="421481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円/楕円 46"/>
          <p:cNvSpPr/>
          <p:nvPr/>
        </p:nvSpPr>
        <p:spPr>
          <a:xfrm flipH="1" flipV="1">
            <a:off x="4643438" y="435769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円/楕円 47"/>
          <p:cNvSpPr/>
          <p:nvPr/>
        </p:nvSpPr>
        <p:spPr>
          <a:xfrm flipH="1" flipV="1">
            <a:off x="4429124" y="200024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円/楕円 48"/>
          <p:cNvSpPr/>
          <p:nvPr/>
        </p:nvSpPr>
        <p:spPr>
          <a:xfrm flipH="1" flipV="1">
            <a:off x="5286380"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円/楕円 51"/>
          <p:cNvSpPr/>
          <p:nvPr/>
        </p:nvSpPr>
        <p:spPr>
          <a:xfrm flipH="1" flipV="1">
            <a:off x="3857620" y="242886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52"/>
          <p:cNvSpPr/>
          <p:nvPr/>
        </p:nvSpPr>
        <p:spPr>
          <a:xfrm flipH="1" flipV="1">
            <a:off x="4714876"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flipH="1" flipV="1">
            <a:off x="4714876" y="300037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円/楕円 55"/>
          <p:cNvSpPr/>
          <p:nvPr/>
        </p:nvSpPr>
        <p:spPr>
          <a:xfrm flipH="1" flipV="1">
            <a:off x="5572132" y="314324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円/楕円 56"/>
          <p:cNvSpPr/>
          <p:nvPr/>
        </p:nvSpPr>
        <p:spPr>
          <a:xfrm flipH="1" flipV="1">
            <a:off x="4143372" y="342900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円/楕円 57"/>
          <p:cNvSpPr/>
          <p:nvPr/>
        </p:nvSpPr>
        <p:spPr>
          <a:xfrm flipH="1" flipV="1">
            <a:off x="5000628" y="357187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円/楕円 58"/>
          <p:cNvSpPr/>
          <p:nvPr/>
        </p:nvSpPr>
        <p:spPr>
          <a:xfrm flipH="1" flipV="1">
            <a:off x="4643438" y="364331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円/楕円 59"/>
          <p:cNvSpPr/>
          <p:nvPr/>
        </p:nvSpPr>
        <p:spPr>
          <a:xfrm flipH="1" flipV="1">
            <a:off x="5500694"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円/楕円 60"/>
          <p:cNvSpPr/>
          <p:nvPr/>
        </p:nvSpPr>
        <p:spPr>
          <a:xfrm flipH="1" flipV="1">
            <a:off x="4286248" y="171448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円/楕円 61"/>
          <p:cNvSpPr/>
          <p:nvPr/>
        </p:nvSpPr>
        <p:spPr>
          <a:xfrm flipH="1" flipV="1">
            <a:off x="5143504" y="185736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円/楕円 62"/>
          <p:cNvSpPr/>
          <p:nvPr/>
        </p:nvSpPr>
        <p:spPr>
          <a:xfrm flipH="1" flipV="1">
            <a:off x="3714744"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円/楕円 63"/>
          <p:cNvSpPr/>
          <p:nvPr/>
        </p:nvSpPr>
        <p:spPr>
          <a:xfrm flipH="1" flipV="1">
            <a:off x="4572000" y="228599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円/楕円 64"/>
          <p:cNvSpPr/>
          <p:nvPr/>
        </p:nvSpPr>
        <p:spPr>
          <a:xfrm flipH="1" flipV="1">
            <a:off x="4572000" y="271462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円/楕円 65"/>
          <p:cNvSpPr/>
          <p:nvPr/>
        </p:nvSpPr>
        <p:spPr>
          <a:xfrm flipH="1" flipV="1">
            <a:off x="5429256" y="285749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楕円 66"/>
          <p:cNvSpPr/>
          <p:nvPr/>
        </p:nvSpPr>
        <p:spPr>
          <a:xfrm flipH="1" flipV="1">
            <a:off x="4000496" y="314324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円/楕円 67"/>
          <p:cNvSpPr/>
          <p:nvPr/>
        </p:nvSpPr>
        <p:spPr>
          <a:xfrm flipH="1" flipV="1">
            <a:off x="4857752" y="328612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円/楕円 68"/>
          <p:cNvSpPr/>
          <p:nvPr/>
        </p:nvSpPr>
        <p:spPr>
          <a:xfrm flipH="1" flipV="1">
            <a:off x="4500562" y="335756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円/楕円 69"/>
          <p:cNvSpPr/>
          <p:nvPr/>
        </p:nvSpPr>
        <p:spPr>
          <a:xfrm flipH="1" flipV="1">
            <a:off x="5357818" y="350043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円/楕円 70"/>
          <p:cNvSpPr/>
          <p:nvPr/>
        </p:nvSpPr>
        <p:spPr>
          <a:xfrm flipH="1" flipV="1">
            <a:off x="3929058"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楕円 71"/>
          <p:cNvSpPr/>
          <p:nvPr/>
        </p:nvSpPr>
        <p:spPr>
          <a:xfrm flipH="1" flipV="1">
            <a:off x="1571604" y="21773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1869615" y="214290"/>
            <a:ext cx="1857388" cy="276999"/>
          </a:xfrm>
          <a:prstGeom prst="rect">
            <a:avLst/>
          </a:prstGeom>
          <a:noFill/>
        </p:spPr>
        <p:txBody>
          <a:bodyPr wrap="square" rtlCol="0">
            <a:spAutoFit/>
          </a:bodyPr>
          <a:lstStyle/>
          <a:p>
            <a:r>
              <a:rPr kumimoji="1" lang="ja-JP" altLang="en-US" sz="1200" dirty="0" smtClean="0"/>
              <a:t>気体原子</a:t>
            </a:r>
            <a:r>
              <a:rPr kumimoji="1" lang="en-US" altLang="ja-JP" sz="1200" dirty="0" smtClean="0"/>
              <a:t>(</a:t>
            </a:r>
            <a:r>
              <a:rPr kumimoji="1" lang="ja-JP" altLang="en-US" sz="1200" dirty="0" smtClean="0"/>
              <a:t>例；</a:t>
            </a:r>
            <a:r>
              <a:rPr kumimoji="1" lang="en-US" altLang="ja-JP" sz="1200" dirty="0" err="1" smtClean="0"/>
              <a:t>Ar</a:t>
            </a:r>
            <a:r>
              <a:rPr kumimoji="1" lang="en-US" altLang="ja-JP" sz="1200" dirty="0" smtClean="0"/>
              <a:t>)</a:t>
            </a:r>
            <a:endParaRPr kumimoji="1" lang="ja-JP" altLang="en-US" sz="1200" dirty="0"/>
          </a:p>
        </p:txBody>
      </p:sp>
      <p:sp>
        <p:nvSpPr>
          <p:cNvPr id="74" name="円/楕円 73"/>
          <p:cNvSpPr/>
          <p:nvPr/>
        </p:nvSpPr>
        <p:spPr>
          <a:xfrm flipH="1" flipV="1">
            <a:off x="1571604" y="574922"/>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1869615" y="571480"/>
            <a:ext cx="1857388" cy="276999"/>
          </a:xfrm>
          <a:prstGeom prst="rect">
            <a:avLst/>
          </a:prstGeom>
          <a:noFill/>
        </p:spPr>
        <p:txBody>
          <a:bodyPr wrap="square" rtlCol="0">
            <a:spAutoFit/>
          </a:bodyPr>
          <a:lstStyle/>
          <a:p>
            <a:r>
              <a:rPr kumimoji="1" lang="ja-JP" altLang="en-US" sz="1200" dirty="0" smtClean="0"/>
              <a:t>気体イオン</a:t>
            </a:r>
            <a:r>
              <a:rPr kumimoji="1" lang="en-US" altLang="ja-JP" sz="1200" dirty="0" smtClean="0"/>
              <a:t>(</a:t>
            </a:r>
            <a:r>
              <a:rPr kumimoji="1" lang="ja-JP" altLang="en-US" sz="1200" dirty="0" smtClean="0"/>
              <a:t>例；</a:t>
            </a:r>
            <a:r>
              <a:rPr kumimoji="1" lang="en-US" altLang="ja-JP" sz="1200" dirty="0" err="1" smtClean="0"/>
              <a:t>Ar</a:t>
            </a:r>
            <a:r>
              <a:rPr kumimoji="1" lang="en-US" altLang="ja-JP" sz="1200" baseline="30000" dirty="0" smtClean="0"/>
              <a:t>+</a:t>
            </a:r>
            <a:r>
              <a:rPr kumimoji="1" lang="en-US" altLang="ja-JP" sz="1200" dirty="0" smtClean="0"/>
              <a:t>)</a:t>
            </a:r>
            <a:endParaRPr kumimoji="1" lang="ja-JP" altLang="en-US" sz="1200" dirty="0"/>
          </a:p>
        </p:txBody>
      </p:sp>
      <p:sp>
        <p:nvSpPr>
          <p:cNvPr id="76" name="円/楕円 75"/>
          <p:cNvSpPr/>
          <p:nvPr/>
        </p:nvSpPr>
        <p:spPr>
          <a:xfrm flipH="1">
            <a:off x="3904540" y="276911"/>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4143372" y="214290"/>
            <a:ext cx="1857388" cy="276999"/>
          </a:xfrm>
          <a:prstGeom prst="rect">
            <a:avLst/>
          </a:prstGeom>
          <a:noFill/>
        </p:spPr>
        <p:txBody>
          <a:bodyPr wrap="square" rtlCol="0">
            <a:spAutoFit/>
          </a:bodyPr>
          <a:lstStyle/>
          <a:p>
            <a:r>
              <a:rPr lang="ja-JP" altLang="en-US" sz="1200" dirty="0" smtClean="0"/>
              <a:t>電子</a:t>
            </a:r>
            <a:r>
              <a:rPr lang="en-US" altLang="ja-JP" sz="1200" dirty="0" smtClean="0"/>
              <a:t>(e)</a:t>
            </a:r>
            <a:endParaRPr kumimoji="1" lang="ja-JP" altLang="en-US" sz="1200" dirty="0"/>
          </a:p>
        </p:txBody>
      </p:sp>
      <p:sp>
        <p:nvSpPr>
          <p:cNvPr id="78" name="円/楕円 77"/>
          <p:cNvSpPr/>
          <p:nvPr/>
        </p:nvSpPr>
        <p:spPr>
          <a:xfrm flipH="1" flipV="1">
            <a:off x="3845361" y="574922"/>
            <a:ext cx="214314" cy="21431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p:cNvSpPr txBox="1"/>
          <p:nvPr/>
        </p:nvSpPr>
        <p:spPr>
          <a:xfrm>
            <a:off x="4143372" y="571480"/>
            <a:ext cx="1857388" cy="276999"/>
          </a:xfrm>
          <a:prstGeom prst="rect">
            <a:avLst/>
          </a:prstGeom>
          <a:noFill/>
        </p:spPr>
        <p:txBody>
          <a:bodyPr wrap="square" rtlCol="0">
            <a:spAutoFit/>
          </a:bodyPr>
          <a:lstStyle/>
          <a:p>
            <a:r>
              <a:rPr kumimoji="1" lang="ja-JP" altLang="en-US" sz="1200" dirty="0" smtClean="0">
                <a:solidFill>
                  <a:schemeClr val="bg1"/>
                </a:solidFill>
              </a:rPr>
              <a:t>気体原子</a:t>
            </a:r>
            <a:r>
              <a:rPr kumimoji="1" lang="en-US" altLang="ja-JP" sz="1200" dirty="0" smtClean="0">
                <a:solidFill>
                  <a:schemeClr val="bg1"/>
                </a:solidFill>
              </a:rPr>
              <a:t>(</a:t>
            </a:r>
            <a:r>
              <a:rPr kumimoji="1" lang="ja-JP" altLang="en-US" sz="1200" dirty="0" smtClean="0">
                <a:solidFill>
                  <a:schemeClr val="bg1"/>
                </a:solidFill>
              </a:rPr>
              <a:t>例；</a:t>
            </a:r>
            <a:r>
              <a:rPr kumimoji="1" lang="en-US" altLang="ja-JP" sz="1200" dirty="0" err="1" smtClean="0">
                <a:solidFill>
                  <a:schemeClr val="bg1"/>
                </a:solidFill>
              </a:rPr>
              <a:t>Ar</a:t>
            </a:r>
            <a:r>
              <a:rPr kumimoji="1" lang="en-US" altLang="ja-JP" sz="1200" dirty="0" smtClean="0">
                <a:solidFill>
                  <a:schemeClr val="bg1"/>
                </a:solidFill>
              </a:rPr>
              <a:t>)</a:t>
            </a:r>
            <a:endParaRPr kumimoji="1" lang="ja-JP" altLang="en-US" sz="1200" dirty="0">
              <a:solidFill>
                <a:schemeClr val="bg1"/>
              </a:solidFill>
            </a:endParaRPr>
          </a:p>
        </p:txBody>
      </p:sp>
      <p:sp>
        <p:nvSpPr>
          <p:cNvPr id="80" name="テキスト ボックス 79"/>
          <p:cNvSpPr txBox="1"/>
          <p:nvPr/>
        </p:nvSpPr>
        <p:spPr>
          <a:xfrm>
            <a:off x="6286512" y="0"/>
            <a:ext cx="2571768"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b="1" dirty="0" smtClean="0">
                <a:solidFill>
                  <a:schemeClr val="accent6">
                    <a:lumMod val="75000"/>
                  </a:schemeClr>
                </a:solidFill>
              </a:rPr>
              <a:t>一番最初の状態</a:t>
            </a:r>
            <a:endParaRPr lang="en-US" altLang="ja-JP" b="1" dirty="0" smtClean="0">
              <a:solidFill>
                <a:schemeClr val="accent6">
                  <a:lumMod val="75000"/>
                </a:schemeClr>
              </a:solidFill>
            </a:endParaRPr>
          </a:p>
          <a:p>
            <a:r>
              <a:rPr kumimoji="1" lang="ja-JP" altLang="en-US" b="1" dirty="0" smtClean="0">
                <a:solidFill>
                  <a:schemeClr val="accent6">
                    <a:lumMod val="75000"/>
                  </a:schemeClr>
                </a:solidFill>
              </a:rPr>
              <a:t>放電していないので</a:t>
            </a:r>
            <a:endParaRPr kumimoji="1" lang="en-US" altLang="ja-JP" b="1" dirty="0" smtClean="0">
              <a:solidFill>
                <a:schemeClr val="accent6">
                  <a:lumMod val="75000"/>
                </a:schemeClr>
              </a:solidFill>
            </a:endParaRPr>
          </a:p>
          <a:p>
            <a:r>
              <a:rPr kumimoji="1" lang="ja-JP" altLang="en-US" b="1" dirty="0" smtClean="0">
                <a:solidFill>
                  <a:schemeClr val="accent6">
                    <a:lumMod val="75000"/>
                  </a:schemeClr>
                </a:solidFill>
              </a:rPr>
              <a:t>中性の気体原子だけ</a:t>
            </a:r>
            <a:endParaRPr kumimoji="1" lang="ja-JP" altLang="en-US" b="1"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00298" y="2928934"/>
            <a:ext cx="3929090" cy="369332"/>
          </a:xfrm>
          <a:prstGeom prst="rect">
            <a:avLst/>
          </a:prstGeom>
          <a:noFill/>
        </p:spPr>
        <p:txBody>
          <a:bodyPr wrap="square" rtlCol="0">
            <a:spAutoFit/>
          </a:bodyPr>
          <a:lstStyle/>
          <a:p>
            <a:r>
              <a:rPr kumimoji="1" lang="ja-JP" altLang="en-US" dirty="0" smtClean="0"/>
              <a:t>おわり</a:t>
            </a: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円/楕円 53"/>
          <p:cNvSpPr/>
          <p:nvPr/>
        </p:nvSpPr>
        <p:spPr>
          <a:xfrm>
            <a:off x="3428992" y="1500174"/>
            <a:ext cx="2714644"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5" name="カギ線コネクタ 42"/>
          <p:cNvCxnSpPr/>
          <p:nvPr/>
        </p:nvCxnSpPr>
        <p:spPr>
          <a:xfrm rot="5400000">
            <a:off x="4321967" y="4250537"/>
            <a:ext cx="1143008" cy="785818"/>
          </a:xfrm>
          <a:prstGeom prst="bentConnector3">
            <a:avLst>
              <a:gd name="adj1" fmla="val 9941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テキスト ボックス 50"/>
          <p:cNvSpPr txBox="1"/>
          <p:nvPr/>
        </p:nvSpPr>
        <p:spPr>
          <a:xfrm>
            <a:off x="4500562" y="1059404"/>
            <a:ext cx="642942" cy="369332"/>
          </a:xfrm>
          <a:prstGeom prst="rect">
            <a:avLst/>
          </a:prstGeom>
          <a:noFill/>
        </p:spPr>
        <p:txBody>
          <a:bodyPr wrap="square" rtlCol="0">
            <a:spAutoFit/>
          </a:bodyPr>
          <a:lstStyle/>
          <a:p>
            <a:r>
              <a:rPr lang="en-US" altLang="ja-JP" dirty="0"/>
              <a:t>B</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円/楕円 53"/>
          <p:cNvSpPr/>
          <p:nvPr/>
        </p:nvSpPr>
        <p:spPr>
          <a:xfrm>
            <a:off x="3428992" y="1500174"/>
            <a:ext cx="2714644"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円/楕円 7"/>
          <p:cNvSpPr/>
          <p:nvPr/>
        </p:nvSpPr>
        <p:spPr>
          <a:xfrm>
            <a:off x="1928794" y="1928802"/>
            <a:ext cx="2714644" cy="2714644"/>
          </a:xfrm>
          <a:prstGeom prst="ellipse">
            <a:avLst/>
          </a:prstGeom>
          <a:solidFill>
            <a:schemeClr val="bg1">
              <a:lumMod val="75000"/>
            </a:schemeClr>
          </a:solidFill>
          <a:ln>
            <a:noFill/>
          </a:ln>
          <a:effectLst>
            <a:outerShdw blurRad="622300" dist="2540000" dir="21540000" rotWithShape="0">
              <a:srgbClr val="D41ABE">
                <a:alpha val="56863"/>
              </a:srgbClr>
            </a:outerShdw>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35" name="グループ化 34"/>
          <p:cNvGrpSpPr/>
          <p:nvPr/>
        </p:nvGrpSpPr>
        <p:grpSpPr>
          <a:xfrm>
            <a:off x="4373428" y="4858554"/>
            <a:ext cx="144784" cy="714380"/>
            <a:chOff x="3071802" y="5430058"/>
            <a:chExt cx="144784" cy="714380"/>
          </a:xfrm>
          <a:scene3d>
            <a:camera prst="orthographicFront">
              <a:rot lat="0" lon="0" rev="0"/>
            </a:camera>
            <a:lightRig rig="threePt" dir="t"/>
          </a:scene3d>
        </p:grpSpPr>
        <p:cxnSp>
          <p:nvCxnSpPr>
            <p:cNvPr id="26" name="直線コネクタ 25"/>
            <p:cNvCxnSpPr/>
            <p:nvPr/>
          </p:nvCxnSpPr>
          <p:spPr>
            <a:xfrm rot="5400000">
              <a:off x="2715406" y="5786454"/>
              <a:ext cx="71438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rot="5400000">
              <a:off x="2965374" y="5795236"/>
              <a:ext cx="501310" cy="111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3" name="カギ線コネクタ 42"/>
          <p:cNvCxnSpPr/>
          <p:nvPr/>
        </p:nvCxnSpPr>
        <p:spPr>
          <a:xfrm rot="16200000" flipH="1">
            <a:off x="2928926" y="3786190"/>
            <a:ext cx="1785950" cy="1071570"/>
          </a:xfrm>
          <a:prstGeom prst="bentConnector3">
            <a:avLst>
              <a:gd name="adj1" fmla="val 9894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カギ線コネクタ 42"/>
          <p:cNvCxnSpPr/>
          <p:nvPr/>
        </p:nvCxnSpPr>
        <p:spPr>
          <a:xfrm rot="5400000">
            <a:off x="4321967" y="4250537"/>
            <a:ext cx="1143008" cy="785818"/>
          </a:xfrm>
          <a:prstGeom prst="bentConnector3">
            <a:avLst>
              <a:gd name="adj1" fmla="val 9941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2928926" y="1488032"/>
            <a:ext cx="642942" cy="369332"/>
          </a:xfrm>
          <a:prstGeom prst="rect">
            <a:avLst/>
          </a:prstGeom>
          <a:noFill/>
        </p:spPr>
        <p:txBody>
          <a:bodyPr wrap="square" rtlCol="0">
            <a:spAutoFit/>
          </a:bodyPr>
          <a:lstStyle/>
          <a:p>
            <a:r>
              <a:rPr kumimoji="1" lang="en-US" altLang="ja-JP" dirty="0" smtClean="0"/>
              <a:t>A</a:t>
            </a:r>
            <a:endParaRPr kumimoji="1" lang="ja-JP" altLang="en-US" dirty="0"/>
          </a:p>
        </p:txBody>
      </p:sp>
      <p:sp>
        <p:nvSpPr>
          <p:cNvPr id="51" name="テキスト ボックス 50"/>
          <p:cNvSpPr txBox="1"/>
          <p:nvPr/>
        </p:nvSpPr>
        <p:spPr>
          <a:xfrm>
            <a:off x="4500562" y="1059404"/>
            <a:ext cx="642942" cy="369332"/>
          </a:xfrm>
          <a:prstGeom prst="rect">
            <a:avLst/>
          </a:prstGeom>
          <a:noFill/>
        </p:spPr>
        <p:txBody>
          <a:bodyPr wrap="square" rtlCol="0">
            <a:spAutoFit/>
          </a:bodyPr>
          <a:lstStyle/>
          <a:p>
            <a:r>
              <a:rPr lang="en-US" altLang="ja-JP" dirty="0"/>
              <a:t>B</a:t>
            </a:r>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円/楕円 53"/>
          <p:cNvSpPr/>
          <p:nvPr/>
        </p:nvSpPr>
        <p:spPr>
          <a:xfrm>
            <a:off x="3428992" y="1500174"/>
            <a:ext cx="2714644"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円/楕円 7"/>
          <p:cNvSpPr/>
          <p:nvPr/>
        </p:nvSpPr>
        <p:spPr>
          <a:xfrm>
            <a:off x="1928794" y="1928802"/>
            <a:ext cx="2714644" cy="2714644"/>
          </a:xfrm>
          <a:prstGeom prst="ellipse">
            <a:avLst/>
          </a:prstGeom>
          <a:solidFill>
            <a:schemeClr val="bg1">
              <a:lumMod val="75000"/>
            </a:schemeClr>
          </a:solidFill>
          <a:ln>
            <a:noFill/>
          </a:ln>
          <a:effectLst>
            <a:outerShdw blurRad="622300" dist="2540000" dir="21540000" rotWithShape="0">
              <a:srgbClr val="D41ABE">
                <a:alpha val="56863"/>
              </a:srgbClr>
            </a:outerShdw>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2" name="グループ化 34"/>
          <p:cNvGrpSpPr/>
          <p:nvPr/>
        </p:nvGrpSpPr>
        <p:grpSpPr>
          <a:xfrm>
            <a:off x="4373428" y="4858554"/>
            <a:ext cx="144784" cy="714380"/>
            <a:chOff x="3071802" y="5430058"/>
            <a:chExt cx="144784" cy="714380"/>
          </a:xfrm>
          <a:scene3d>
            <a:camera prst="orthographicFront">
              <a:rot lat="0" lon="0" rev="0"/>
            </a:camera>
            <a:lightRig rig="threePt" dir="t"/>
          </a:scene3d>
        </p:grpSpPr>
        <p:cxnSp>
          <p:nvCxnSpPr>
            <p:cNvPr id="26" name="直線コネクタ 25"/>
            <p:cNvCxnSpPr/>
            <p:nvPr/>
          </p:nvCxnSpPr>
          <p:spPr>
            <a:xfrm rot="5400000">
              <a:off x="2715406" y="5786454"/>
              <a:ext cx="71438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rot="5400000">
              <a:off x="2965374" y="5795236"/>
              <a:ext cx="501310" cy="111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3" name="カギ線コネクタ 42"/>
          <p:cNvCxnSpPr/>
          <p:nvPr/>
        </p:nvCxnSpPr>
        <p:spPr>
          <a:xfrm rot="16200000" flipH="1">
            <a:off x="2928926" y="3786190"/>
            <a:ext cx="1785950" cy="1071570"/>
          </a:xfrm>
          <a:prstGeom prst="bentConnector3">
            <a:avLst>
              <a:gd name="adj1" fmla="val 9894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カギ線コネクタ 42"/>
          <p:cNvCxnSpPr/>
          <p:nvPr/>
        </p:nvCxnSpPr>
        <p:spPr>
          <a:xfrm rot="5400000">
            <a:off x="4321967" y="4250537"/>
            <a:ext cx="1143008" cy="785818"/>
          </a:xfrm>
          <a:prstGeom prst="bentConnector3">
            <a:avLst>
              <a:gd name="adj1" fmla="val 9941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2928926" y="1488032"/>
            <a:ext cx="642942" cy="369332"/>
          </a:xfrm>
          <a:prstGeom prst="rect">
            <a:avLst/>
          </a:prstGeom>
          <a:noFill/>
        </p:spPr>
        <p:txBody>
          <a:bodyPr wrap="square" rtlCol="0">
            <a:spAutoFit/>
          </a:bodyPr>
          <a:lstStyle/>
          <a:p>
            <a:r>
              <a:rPr kumimoji="1" lang="en-US" altLang="ja-JP" dirty="0" smtClean="0"/>
              <a:t>A</a:t>
            </a:r>
            <a:endParaRPr kumimoji="1" lang="ja-JP" altLang="en-US" dirty="0"/>
          </a:p>
        </p:txBody>
      </p:sp>
      <p:sp>
        <p:nvSpPr>
          <p:cNvPr id="51" name="テキスト ボックス 50"/>
          <p:cNvSpPr txBox="1"/>
          <p:nvPr/>
        </p:nvSpPr>
        <p:spPr>
          <a:xfrm>
            <a:off x="4500562" y="1059404"/>
            <a:ext cx="642942" cy="369332"/>
          </a:xfrm>
          <a:prstGeom prst="rect">
            <a:avLst/>
          </a:prstGeom>
          <a:noFill/>
        </p:spPr>
        <p:txBody>
          <a:bodyPr wrap="square" rtlCol="0">
            <a:spAutoFit/>
          </a:bodyPr>
          <a:lstStyle/>
          <a:p>
            <a:r>
              <a:rPr lang="en-US" altLang="ja-JP" dirty="0"/>
              <a:t>B</a:t>
            </a:r>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p:cNvGrpSpPr/>
          <p:nvPr/>
        </p:nvGrpSpPr>
        <p:grpSpPr>
          <a:xfrm>
            <a:off x="-2000296" y="241187"/>
            <a:ext cx="12715964" cy="6402755"/>
            <a:chOff x="1928794" y="1230836"/>
            <a:chExt cx="4439302" cy="4342098"/>
          </a:xfrm>
        </p:grpSpPr>
        <p:sp>
          <p:nvSpPr>
            <p:cNvPr id="54" name="円/楕円 53"/>
            <p:cNvSpPr/>
            <p:nvPr/>
          </p:nvSpPr>
          <p:spPr>
            <a:xfrm>
              <a:off x="3653451" y="1500174"/>
              <a:ext cx="2714645"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円/楕円 7"/>
            <p:cNvSpPr/>
            <p:nvPr/>
          </p:nvSpPr>
          <p:spPr>
            <a:xfrm>
              <a:off x="1928794" y="1928802"/>
              <a:ext cx="2714644"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2" name="グループ化 34"/>
            <p:cNvGrpSpPr/>
            <p:nvPr/>
          </p:nvGrpSpPr>
          <p:grpSpPr>
            <a:xfrm>
              <a:off x="4373428" y="4858554"/>
              <a:ext cx="144784" cy="714380"/>
              <a:chOff x="3071802" y="5430058"/>
              <a:chExt cx="144784" cy="714380"/>
            </a:xfrm>
            <a:scene3d>
              <a:camera prst="orthographicFront">
                <a:rot lat="0" lon="0" rev="0"/>
              </a:camera>
              <a:lightRig rig="threePt" dir="t"/>
            </a:scene3d>
          </p:grpSpPr>
          <p:cxnSp>
            <p:nvCxnSpPr>
              <p:cNvPr id="26" name="直線コネクタ 25"/>
              <p:cNvCxnSpPr/>
              <p:nvPr/>
            </p:nvCxnSpPr>
            <p:spPr>
              <a:xfrm rot="5400000">
                <a:off x="2715406" y="5786454"/>
                <a:ext cx="71438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rot="5400000">
                <a:off x="2965374" y="5795236"/>
                <a:ext cx="501310" cy="111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3" name="カギ線コネクタ 42"/>
            <p:cNvCxnSpPr/>
            <p:nvPr/>
          </p:nvCxnSpPr>
          <p:spPr>
            <a:xfrm rot="16200000" flipH="1">
              <a:off x="2928926" y="3786190"/>
              <a:ext cx="1785950" cy="1071570"/>
            </a:xfrm>
            <a:prstGeom prst="bentConnector3">
              <a:avLst>
                <a:gd name="adj1" fmla="val 9894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カギ線コネクタ 42"/>
            <p:cNvCxnSpPr/>
            <p:nvPr/>
          </p:nvCxnSpPr>
          <p:spPr>
            <a:xfrm rot="5400000">
              <a:off x="4321967" y="4250537"/>
              <a:ext cx="1143008" cy="785818"/>
            </a:xfrm>
            <a:prstGeom prst="bentConnector3">
              <a:avLst>
                <a:gd name="adj1" fmla="val 9941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2928926" y="1488032"/>
              <a:ext cx="642942" cy="369332"/>
            </a:xfrm>
            <a:prstGeom prst="rect">
              <a:avLst/>
            </a:prstGeom>
            <a:noFill/>
          </p:spPr>
          <p:txBody>
            <a:bodyPr wrap="square" rtlCol="0">
              <a:spAutoFit/>
            </a:bodyPr>
            <a:lstStyle/>
            <a:p>
              <a:r>
                <a:rPr kumimoji="1" lang="en-US" altLang="ja-JP" dirty="0" smtClean="0"/>
                <a:t>A</a:t>
              </a:r>
              <a:endParaRPr kumimoji="1" lang="ja-JP" altLang="en-US" dirty="0"/>
            </a:p>
          </p:txBody>
        </p:sp>
        <p:sp>
          <p:nvSpPr>
            <p:cNvPr id="51" name="テキスト ボックス 50"/>
            <p:cNvSpPr txBox="1"/>
            <p:nvPr/>
          </p:nvSpPr>
          <p:spPr>
            <a:xfrm>
              <a:off x="4677678" y="1230836"/>
              <a:ext cx="642942" cy="369332"/>
            </a:xfrm>
            <a:prstGeom prst="rect">
              <a:avLst/>
            </a:prstGeom>
            <a:noFill/>
          </p:spPr>
          <p:txBody>
            <a:bodyPr wrap="square" rtlCol="0">
              <a:spAutoFit/>
            </a:bodyPr>
            <a:lstStyle/>
            <a:p>
              <a:r>
                <a:rPr lang="en-US" altLang="ja-JP" dirty="0"/>
                <a:t>B</a:t>
              </a:r>
              <a:endParaRPr kumimoji="1" lang="ja-JP" altLang="en-US" dirty="0"/>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0"/>
          <p:cNvGrpSpPr/>
          <p:nvPr/>
        </p:nvGrpSpPr>
        <p:grpSpPr>
          <a:xfrm>
            <a:off x="-2000296" y="241187"/>
            <a:ext cx="12715964" cy="6402755"/>
            <a:chOff x="1928794" y="1230836"/>
            <a:chExt cx="4439302" cy="4342098"/>
          </a:xfrm>
        </p:grpSpPr>
        <p:sp>
          <p:nvSpPr>
            <p:cNvPr id="54" name="円/楕円 53"/>
            <p:cNvSpPr/>
            <p:nvPr/>
          </p:nvSpPr>
          <p:spPr>
            <a:xfrm>
              <a:off x="3653451" y="1500174"/>
              <a:ext cx="2714645"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円/楕円 7"/>
            <p:cNvSpPr/>
            <p:nvPr/>
          </p:nvSpPr>
          <p:spPr>
            <a:xfrm>
              <a:off x="1928794" y="1928802"/>
              <a:ext cx="2714644"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3" name="グループ化 34"/>
            <p:cNvGrpSpPr/>
            <p:nvPr/>
          </p:nvGrpSpPr>
          <p:grpSpPr>
            <a:xfrm>
              <a:off x="4373428" y="4858554"/>
              <a:ext cx="144784" cy="714380"/>
              <a:chOff x="3071802" y="5430058"/>
              <a:chExt cx="144784" cy="714380"/>
            </a:xfrm>
            <a:scene3d>
              <a:camera prst="orthographicFront">
                <a:rot lat="0" lon="0" rev="0"/>
              </a:camera>
              <a:lightRig rig="threePt" dir="t"/>
            </a:scene3d>
          </p:grpSpPr>
          <p:cxnSp>
            <p:nvCxnSpPr>
              <p:cNvPr id="26" name="直線コネクタ 25"/>
              <p:cNvCxnSpPr/>
              <p:nvPr/>
            </p:nvCxnSpPr>
            <p:spPr>
              <a:xfrm rot="5400000">
                <a:off x="2715406" y="5786454"/>
                <a:ext cx="71438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rot="5400000">
                <a:off x="2965374" y="5795236"/>
                <a:ext cx="501310" cy="111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3" name="カギ線コネクタ 42"/>
            <p:cNvCxnSpPr/>
            <p:nvPr/>
          </p:nvCxnSpPr>
          <p:spPr>
            <a:xfrm rot="16200000" flipH="1">
              <a:off x="2928926" y="3786190"/>
              <a:ext cx="1785950" cy="1071570"/>
            </a:xfrm>
            <a:prstGeom prst="bentConnector3">
              <a:avLst>
                <a:gd name="adj1" fmla="val 9894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カギ線コネクタ 42"/>
            <p:cNvCxnSpPr/>
            <p:nvPr/>
          </p:nvCxnSpPr>
          <p:spPr>
            <a:xfrm rot="5400000">
              <a:off x="4321967" y="4250537"/>
              <a:ext cx="1143008" cy="785818"/>
            </a:xfrm>
            <a:prstGeom prst="bentConnector3">
              <a:avLst>
                <a:gd name="adj1" fmla="val 9941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2928926" y="1488032"/>
              <a:ext cx="642942" cy="369332"/>
            </a:xfrm>
            <a:prstGeom prst="rect">
              <a:avLst/>
            </a:prstGeom>
            <a:noFill/>
          </p:spPr>
          <p:txBody>
            <a:bodyPr wrap="square" rtlCol="0">
              <a:spAutoFit/>
            </a:bodyPr>
            <a:lstStyle/>
            <a:p>
              <a:r>
                <a:rPr kumimoji="1" lang="en-US" altLang="ja-JP" dirty="0" smtClean="0"/>
                <a:t>A</a:t>
              </a:r>
              <a:endParaRPr kumimoji="1" lang="ja-JP" altLang="en-US" dirty="0"/>
            </a:p>
          </p:txBody>
        </p:sp>
        <p:sp>
          <p:nvSpPr>
            <p:cNvPr id="51" name="テキスト ボックス 50"/>
            <p:cNvSpPr txBox="1"/>
            <p:nvPr/>
          </p:nvSpPr>
          <p:spPr>
            <a:xfrm>
              <a:off x="4677678" y="1230836"/>
              <a:ext cx="642942" cy="369332"/>
            </a:xfrm>
            <a:prstGeom prst="rect">
              <a:avLst/>
            </a:prstGeom>
            <a:noFill/>
          </p:spPr>
          <p:txBody>
            <a:bodyPr wrap="square" rtlCol="0">
              <a:spAutoFit/>
            </a:bodyPr>
            <a:lstStyle/>
            <a:p>
              <a:r>
                <a:rPr lang="en-US" altLang="ja-JP" dirty="0"/>
                <a:t>B</a:t>
              </a:r>
              <a:endParaRPr kumimoji="1" lang="ja-JP" altLang="en-US" dirty="0"/>
            </a:p>
          </p:txBody>
        </p:sp>
      </p:grpSp>
      <p:sp>
        <p:nvSpPr>
          <p:cNvPr id="12" name="円/楕円 11"/>
          <p:cNvSpPr/>
          <p:nvPr/>
        </p:nvSpPr>
        <p:spPr>
          <a:xfrm flipH="1" flipV="1">
            <a:off x="4000496" y="142873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flipH="1" flipV="1">
            <a:off x="4857752" y="157161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flipH="1" flipV="1">
            <a:off x="3428992" y="185736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flipH="1" flipV="1">
            <a:off x="4286248" y="200024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flipH="1" flipV="1">
            <a:off x="4286248" y="242886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flipH="1" flipV="1">
            <a:off x="5143504"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flipH="1" flipV="1">
            <a:off x="3714744" y="285749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flipH="1" flipV="1">
            <a:off x="4572000" y="300037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flipH="1" flipV="1">
            <a:off x="4214810" y="307181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flipH="1" flipV="1">
            <a:off x="5072066" y="321468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flipH="1" flipV="1">
            <a:off x="3643306" y="350043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flipH="1" flipV="1">
            <a:off x="4500562" y="364331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flipH="1" flipV="1">
            <a:off x="4500562" y="407194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flipH="1" flipV="1">
            <a:off x="5357818" y="421481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円/楕円 26"/>
          <p:cNvSpPr/>
          <p:nvPr/>
        </p:nvSpPr>
        <p:spPr>
          <a:xfrm flipH="1" flipV="1">
            <a:off x="3929058" y="450057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flipH="1" flipV="1">
            <a:off x="4786314" y="464344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flipH="1" flipV="1">
            <a:off x="3857620" y="114298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円/楕円 29"/>
          <p:cNvSpPr/>
          <p:nvPr/>
        </p:nvSpPr>
        <p:spPr>
          <a:xfrm flipH="1" flipV="1">
            <a:off x="4714876" y="128586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楕円 30"/>
          <p:cNvSpPr/>
          <p:nvPr/>
        </p:nvSpPr>
        <p:spPr>
          <a:xfrm flipH="1" flipV="1">
            <a:off x="3286116" y="157161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円/楕円 32"/>
          <p:cNvSpPr/>
          <p:nvPr/>
        </p:nvSpPr>
        <p:spPr>
          <a:xfrm flipH="1" flipV="1">
            <a:off x="4143372" y="171448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円/楕円 33"/>
          <p:cNvSpPr/>
          <p:nvPr/>
        </p:nvSpPr>
        <p:spPr>
          <a:xfrm flipH="1" flipV="1">
            <a:off x="4143372"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34"/>
          <p:cNvSpPr/>
          <p:nvPr/>
        </p:nvSpPr>
        <p:spPr>
          <a:xfrm flipH="1" flipV="1">
            <a:off x="5000628" y="228599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円/楕円 35"/>
          <p:cNvSpPr/>
          <p:nvPr/>
        </p:nvSpPr>
        <p:spPr>
          <a:xfrm flipH="1" flipV="1">
            <a:off x="3571868"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楕円 36"/>
          <p:cNvSpPr/>
          <p:nvPr/>
        </p:nvSpPr>
        <p:spPr>
          <a:xfrm flipH="1" flipV="1">
            <a:off x="4429124" y="271462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楕円 37"/>
          <p:cNvSpPr/>
          <p:nvPr/>
        </p:nvSpPr>
        <p:spPr>
          <a:xfrm flipH="1" flipV="1">
            <a:off x="4071934" y="278605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円/楕円 39"/>
          <p:cNvSpPr/>
          <p:nvPr/>
        </p:nvSpPr>
        <p:spPr>
          <a:xfrm flipH="1" flipV="1">
            <a:off x="3500430" y="321468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0"/>
          <p:cNvSpPr/>
          <p:nvPr/>
        </p:nvSpPr>
        <p:spPr>
          <a:xfrm flipH="1" flipV="1">
            <a:off x="4357686" y="335756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円/楕円 41"/>
          <p:cNvSpPr/>
          <p:nvPr/>
        </p:nvSpPr>
        <p:spPr>
          <a:xfrm flipH="1" flipV="1">
            <a:off x="4357686"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円/楕円 43"/>
          <p:cNvSpPr/>
          <p:nvPr/>
        </p:nvSpPr>
        <p:spPr>
          <a:xfrm flipH="1" flipV="1">
            <a:off x="5214942" y="392906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円/楕円 45"/>
          <p:cNvSpPr/>
          <p:nvPr/>
        </p:nvSpPr>
        <p:spPr>
          <a:xfrm flipH="1" flipV="1">
            <a:off x="3786182" y="421481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円/楕円 46"/>
          <p:cNvSpPr/>
          <p:nvPr/>
        </p:nvSpPr>
        <p:spPr>
          <a:xfrm flipH="1" flipV="1">
            <a:off x="4643438" y="435769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円/楕円 47"/>
          <p:cNvSpPr/>
          <p:nvPr/>
        </p:nvSpPr>
        <p:spPr>
          <a:xfrm flipH="1" flipV="1">
            <a:off x="4429124" y="200024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円/楕円 48"/>
          <p:cNvSpPr/>
          <p:nvPr/>
        </p:nvSpPr>
        <p:spPr>
          <a:xfrm flipH="1" flipV="1">
            <a:off x="5286380"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円/楕円 51"/>
          <p:cNvSpPr/>
          <p:nvPr/>
        </p:nvSpPr>
        <p:spPr>
          <a:xfrm flipH="1" flipV="1">
            <a:off x="3857620" y="242886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52"/>
          <p:cNvSpPr/>
          <p:nvPr/>
        </p:nvSpPr>
        <p:spPr>
          <a:xfrm flipH="1" flipV="1">
            <a:off x="4714876"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flipH="1" flipV="1">
            <a:off x="4714876" y="300037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円/楕円 55"/>
          <p:cNvSpPr/>
          <p:nvPr/>
        </p:nvSpPr>
        <p:spPr>
          <a:xfrm flipH="1" flipV="1">
            <a:off x="5572132" y="314324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円/楕円 56"/>
          <p:cNvSpPr/>
          <p:nvPr/>
        </p:nvSpPr>
        <p:spPr>
          <a:xfrm flipH="1" flipV="1">
            <a:off x="4143372" y="342900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円/楕円 57"/>
          <p:cNvSpPr/>
          <p:nvPr/>
        </p:nvSpPr>
        <p:spPr>
          <a:xfrm flipH="1" flipV="1">
            <a:off x="5000628" y="357187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円/楕円 58"/>
          <p:cNvSpPr/>
          <p:nvPr/>
        </p:nvSpPr>
        <p:spPr>
          <a:xfrm flipH="1" flipV="1">
            <a:off x="4643438" y="364331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円/楕円 59"/>
          <p:cNvSpPr/>
          <p:nvPr/>
        </p:nvSpPr>
        <p:spPr>
          <a:xfrm flipH="1" flipV="1">
            <a:off x="5500694"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円/楕円 60"/>
          <p:cNvSpPr/>
          <p:nvPr/>
        </p:nvSpPr>
        <p:spPr>
          <a:xfrm flipH="1" flipV="1">
            <a:off x="4286248" y="171448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円/楕円 61"/>
          <p:cNvSpPr/>
          <p:nvPr/>
        </p:nvSpPr>
        <p:spPr>
          <a:xfrm flipH="1" flipV="1">
            <a:off x="5143504" y="185736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円/楕円 62"/>
          <p:cNvSpPr/>
          <p:nvPr/>
        </p:nvSpPr>
        <p:spPr>
          <a:xfrm flipH="1" flipV="1">
            <a:off x="3714744"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円/楕円 63"/>
          <p:cNvSpPr/>
          <p:nvPr/>
        </p:nvSpPr>
        <p:spPr>
          <a:xfrm flipH="1" flipV="1">
            <a:off x="4572000" y="228599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円/楕円 64"/>
          <p:cNvSpPr/>
          <p:nvPr/>
        </p:nvSpPr>
        <p:spPr>
          <a:xfrm flipH="1" flipV="1">
            <a:off x="4572000" y="271462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円/楕円 65"/>
          <p:cNvSpPr/>
          <p:nvPr/>
        </p:nvSpPr>
        <p:spPr>
          <a:xfrm flipH="1" flipV="1">
            <a:off x="5429256" y="285749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楕円 66"/>
          <p:cNvSpPr/>
          <p:nvPr/>
        </p:nvSpPr>
        <p:spPr>
          <a:xfrm flipH="1" flipV="1">
            <a:off x="4000496" y="314324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円/楕円 67"/>
          <p:cNvSpPr/>
          <p:nvPr/>
        </p:nvSpPr>
        <p:spPr>
          <a:xfrm flipH="1" flipV="1">
            <a:off x="4857752" y="328612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円/楕円 68"/>
          <p:cNvSpPr/>
          <p:nvPr/>
        </p:nvSpPr>
        <p:spPr>
          <a:xfrm flipH="1" flipV="1">
            <a:off x="4500562" y="335756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円/楕円 69"/>
          <p:cNvSpPr/>
          <p:nvPr/>
        </p:nvSpPr>
        <p:spPr>
          <a:xfrm flipH="1" flipV="1">
            <a:off x="5357818" y="350043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円/楕円 70"/>
          <p:cNvSpPr/>
          <p:nvPr/>
        </p:nvSpPr>
        <p:spPr>
          <a:xfrm flipH="1" flipV="1">
            <a:off x="3929058"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楕円 71"/>
          <p:cNvSpPr/>
          <p:nvPr/>
        </p:nvSpPr>
        <p:spPr>
          <a:xfrm flipH="1" flipV="1">
            <a:off x="1571604" y="21773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1869615" y="214290"/>
            <a:ext cx="1857388" cy="276999"/>
          </a:xfrm>
          <a:prstGeom prst="rect">
            <a:avLst/>
          </a:prstGeom>
          <a:noFill/>
        </p:spPr>
        <p:txBody>
          <a:bodyPr wrap="square" rtlCol="0">
            <a:spAutoFit/>
          </a:bodyPr>
          <a:lstStyle/>
          <a:p>
            <a:r>
              <a:rPr kumimoji="1" lang="ja-JP" altLang="en-US" sz="1200" dirty="0" smtClean="0"/>
              <a:t>気体原子</a:t>
            </a:r>
            <a:r>
              <a:rPr kumimoji="1" lang="en-US" altLang="ja-JP" sz="1200" dirty="0" smtClean="0"/>
              <a:t>(</a:t>
            </a:r>
            <a:r>
              <a:rPr kumimoji="1" lang="ja-JP" altLang="en-US" sz="1200" dirty="0" smtClean="0"/>
              <a:t>例；</a:t>
            </a:r>
            <a:r>
              <a:rPr kumimoji="1" lang="en-US" altLang="ja-JP" sz="1200" dirty="0" err="1" smtClean="0"/>
              <a:t>Ar</a:t>
            </a:r>
            <a:r>
              <a:rPr kumimoji="1" lang="en-US" altLang="ja-JP" sz="1200" dirty="0" smtClean="0"/>
              <a:t>)</a:t>
            </a:r>
            <a:endParaRPr kumimoji="1" lang="ja-JP" altLang="en-US" sz="1200" dirty="0"/>
          </a:p>
        </p:txBody>
      </p:sp>
      <p:sp>
        <p:nvSpPr>
          <p:cNvPr id="74" name="円/楕円 73"/>
          <p:cNvSpPr/>
          <p:nvPr/>
        </p:nvSpPr>
        <p:spPr>
          <a:xfrm flipH="1" flipV="1">
            <a:off x="1571604" y="574922"/>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1869615" y="571480"/>
            <a:ext cx="1857388" cy="276999"/>
          </a:xfrm>
          <a:prstGeom prst="rect">
            <a:avLst/>
          </a:prstGeom>
          <a:noFill/>
        </p:spPr>
        <p:txBody>
          <a:bodyPr wrap="square" rtlCol="0">
            <a:spAutoFit/>
          </a:bodyPr>
          <a:lstStyle/>
          <a:p>
            <a:r>
              <a:rPr kumimoji="1" lang="ja-JP" altLang="en-US" sz="1200" dirty="0" smtClean="0"/>
              <a:t>気体イオン</a:t>
            </a:r>
            <a:r>
              <a:rPr kumimoji="1" lang="en-US" altLang="ja-JP" sz="1200" dirty="0" smtClean="0"/>
              <a:t>(</a:t>
            </a:r>
            <a:r>
              <a:rPr kumimoji="1" lang="ja-JP" altLang="en-US" sz="1200" dirty="0" smtClean="0"/>
              <a:t>例；</a:t>
            </a:r>
            <a:r>
              <a:rPr kumimoji="1" lang="en-US" altLang="ja-JP" sz="1200" dirty="0" err="1" smtClean="0"/>
              <a:t>Ar</a:t>
            </a:r>
            <a:r>
              <a:rPr kumimoji="1" lang="en-US" altLang="ja-JP" sz="1200" baseline="30000" dirty="0" smtClean="0"/>
              <a:t>+</a:t>
            </a:r>
            <a:r>
              <a:rPr kumimoji="1" lang="en-US" altLang="ja-JP" sz="1200" dirty="0" smtClean="0"/>
              <a:t>)</a:t>
            </a:r>
            <a:endParaRPr kumimoji="1" lang="ja-JP" altLang="en-US" sz="1200" dirty="0"/>
          </a:p>
        </p:txBody>
      </p:sp>
      <p:sp>
        <p:nvSpPr>
          <p:cNvPr id="76" name="円/楕円 75"/>
          <p:cNvSpPr/>
          <p:nvPr/>
        </p:nvSpPr>
        <p:spPr>
          <a:xfrm flipH="1">
            <a:off x="3904540" y="276911"/>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4143372" y="214290"/>
            <a:ext cx="1857388" cy="276999"/>
          </a:xfrm>
          <a:prstGeom prst="rect">
            <a:avLst/>
          </a:prstGeom>
          <a:noFill/>
        </p:spPr>
        <p:txBody>
          <a:bodyPr wrap="square" rtlCol="0">
            <a:spAutoFit/>
          </a:bodyPr>
          <a:lstStyle/>
          <a:p>
            <a:r>
              <a:rPr lang="ja-JP" altLang="en-US" sz="1200" dirty="0" smtClean="0"/>
              <a:t>電子</a:t>
            </a:r>
            <a:r>
              <a:rPr lang="en-US" altLang="ja-JP" sz="1200" dirty="0" smtClean="0"/>
              <a:t>(e)</a:t>
            </a:r>
            <a:endParaRPr kumimoji="1" lang="ja-JP" altLang="en-US" sz="1200" dirty="0"/>
          </a:p>
        </p:txBody>
      </p:sp>
      <p:sp>
        <p:nvSpPr>
          <p:cNvPr id="78" name="円/楕円 77"/>
          <p:cNvSpPr/>
          <p:nvPr/>
        </p:nvSpPr>
        <p:spPr>
          <a:xfrm flipH="1" flipV="1">
            <a:off x="3845361" y="574922"/>
            <a:ext cx="214314" cy="21431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p:cNvSpPr txBox="1"/>
          <p:nvPr/>
        </p:nvSpPr>
        <p:spPr>
          <a:xfrm>
            <a:off x="4143372" y="571480"/>
            <a:ext cx="1857388" cy="276999"/>
          </a:xfrm>
          <a:prstGeom prst="rect">
            <a:avLst/>
          </a:prstGeom>
          <a:noFill/>
        </p:spPr>
        <p:txBody>
          <a:bodyPr wrap="square" rtlCol="0">
            <a:spAutoFit/>
          </a:bodyPr>
          <a:lstStyle/>
          <a:p>
            <a:r>
              <a:rPr kumimoji="1" lang="ja-JP" altLang="en-US" sz="1200" dirty="0" smtClean="0">
                <a:solidFill>
                  <a:schemeClr val="bg1"/>
                </a:solidFill>
              </a:rPr>
              <a:t>気体原子</a:t>
            </a:r>
            <a:r>
              <a:rPr kumimoji="1" lang="en-US" altLang="ja-JP" sz="1200" dirty="0" smtClean="0">
                <a:solidFill>
                  <a:schemeClr val="bg1"/>
                </a:solidFill>
              </a:rPr>
              <a:t>(</a:t>
            </a:r>
            <a:r>
              <a:rPr kumimoji="1" lang="ja-JP" altLang="en-US" sz="1200" dirty="0" smtClean="0">
                <a:solidFill>
                  <a:schemeClr val="bg1"/>
                </a:solidFill>
              </a:rPr>
              <a:t>例；</a:t>
            </a:r>
            <a:r>
              <a:rPr kumimoji="1" lang="en-US" altLang="ja-JP" sz="1200" dirty="0" err="1" smtClean="0">
                <a:solidFill>
                  <a:schemeClr val="bg1"/>
                </a:solidFill>
              </a:rPr>
              <a:t>Ar</a:t>
            </a:r>
            <a:r>
              <a:rPr kumimoji="1" lang="en-US" altLang="ja-JP" sz="1200" dirty="0" smtClean="0">
                <a:solidFill>
                  <a:schemeClr val="bg1"/>
                </a:solidFill>
              </a:rPr>
              <a:t>)</a:t>
            </a:r>
            <a:endParaRPr kumimoji="1" lang="ja-JP" altLang="en-US" sz="1200" dirty="0">
              <a:solidFill>
                <a:schemeClr val="bg1"/>
              </a:solidFill>
            </a:endParaRPr>
          </a:p>
        </p:txBody>
      </p:sp>
      <p:sp>
        <p:nvSpPr>
          <p:cNvPr id="80" name="テキスト ボックス 79"/>
          <p:cNvSpPr txBox="1"/>
          <p:nvPr/>
        </p:nvSpPr>
        <p:spPr>
          <a:xfrm>
            <a:off x="6286512" y="0"/>
            <a:ext cx="2571768"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b="1" dirty="0" smtClean="0">
                <a:solidFill>
                  <a:schemeClr val="accent6">
                    <a:lumMod val="75000"/>
                  </a:schemeClr>
                </a:solidFill>
              </a:rPr>
              <a:t>一番最初の状態</a:t>
            </a:r>
            <a:endParaRPr lang="en-US" altLang="ja-JP" b="1" dirty="0" smtClean="0">
              <a:solidFill>
                <a:schemeClr val="accent6">
                  <a:lumMod val="75000"/>
                </a:schemeClr>
              </a:solidFill>
            </a:endParaRPr>
          </a:p>
          <a:p>
            <a:r>
              <a:rPr kumimoji="1" lang="ja-JP" altLang="en-US" b="1" dirty="0" smtClean="0">
                <a:solidFill>
                  <a:schemeClr val="accent6">
                    <a:lumMod val="75000"/>
                  </a:schemeClr>
                </a:solidFill>
              </a:rPr>
              <a:t>放電していないので</a:t>
            </a:r>
            <a:endParaRPr kumimoji="1" lang="en-US" altLang="ja-JP" b="1" dirty="0" smtClean="0">
              <a:solidFill>
                <a:schemeClr val="accent6">
                  <a:lumMod val="75000"/>
                </a:schemeClr>
              </a:solidFill>
            </a:endParaRPr>
          </a:p>
          <a:p>
            <a:r>
              <a:rPr kumimoji="1" lang="ja-JP" altLang="en-US" b="1" dirty="0" smtClean="0">
                <a:solidFill>
                  <a:schemeClr val="accent6">
                    <a:lumMod val="75000"/>
                  </a:schemeClr>
                </a:solidFill>
              </a:rPr>
              <a:t>中性の気体原子だけ</a:t>
            </a:r>
            <a:endParaRPr kumimoji="1" lang="ja-JP" altLang="en-US" b="1"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0"/>
          <p:cNvGrpSpPr/>
          <p:nvPr/>
        </p:nvGrpSpPr>
        <p:grpSpPr>
          <a:xfrm>
            <a:off x="-2000296" y="241187"/>
            <a:ext cx="12715964" cy="6402755"/>
            <a:chOff x="1928794" y="1230836"/>
            <a:chExt cx="4439302" cy="4342098"/>
          </a:xfrm>
        </p:grpSpPr>
        <p:sp>
          <p:nvSpPr>
            <p:cNvPr id="54" name="円/楕円 53"/>
            <p:cNvSpPr/>
            <p:nvPr/>
          </p:nvSpPr>
          <p:spPr>
            <a:xfrm>
              <a:off x="3653451" y="1500174"/>
              <a:ext cx="2714645"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円/楕円 7"/>
            <p:cNvSpPr/>
            <p:nvPr/>
          </p:nvSpPr>
          <p:spPr>
            <a:xfrm>
              <a:off x="1928794" y="1928802"/>
              <a:ext cx="2714644"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3" name="グループ化 34"/>
            <p:cNvGrpSpPr/>
            <p:nvPr/>
          </p:nvGrpSpPr>
          <p:grpSpPr>
            <a:xfrm>
              <a:off x="4373428" y="4858554"/>
              <a:ext cx="144784" cy="714380"/>
              <a:chOff x="3071802" y="5430058"/>
              <a:chExt cx="144784" cy="714380"/>
            </a:xfrm>
            <a:scene3d>
              <a:camera prst="orthographicFront">
                <a:rot lat="0" lon="0" rev="0"/>
              </a:camera>
              <a:lightRig rig="threePt" dir="t"/>
            </a:scene3d>
          </p:grpSpPr>
          <p:cxnSp>
            <p:nvCxnSpPr>
              <p:cNvPr id="26" name="直線コネクタ 25"/>
              <p:cNvCxnSpPr/>
              <p:nvPr/>
            </p:nvCxnSpPr>
            <p:spPr>
              <a:xfrm rot="5400000">
                <a:off x="2715406" y="5786454"/>
                <a:ext cx="71438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rot="5400000">
                <a:off x="2965374" y="5795236"/>
                <a:ext cx="501310" cy="111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3" name="カギ線コネクタ 42"/>
            <p:cNvCxnSpPr/>
            <p:nvPr/>
          </p:nvCxnSpPr>
          <p:spPr>
            <a:xfrm rot="16200000" flipH="1">
              <a:off x="2928926" y="3786190"/>
              <a:ext cx="1785950" cy="1071570"/>
            </a:xfrm>
            <a:prstGeom prst="bentConnector3">
              <a:avLst>
                <a:gd name="adj1" fmla="val 9894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カギ線コネクタ 42"/>
            <p:cNvCxnSpPr/>
            <p:nvPr/>
          </p:nvCxnSpPr>
          <p:spPr>
            <a:xfrm rot="5400000">
              <a:off x="4321967" y="4250537"/>
              <a:ext cx="1143008" cy="785818"/>
            </a:xfrm>
            <a:prstGeom prst="bentConnector3">
              <a:avLst>
                <a:gd name="adj1" fmla="val 9941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2928926" y="1488032"/>
              <a:ext cx="642942" cy="369332"/>
            </a:xfrm>
            <a:prstGeom prst="rect">
              <a:avLst/>
            </a:prstGeom>
            <a:noFill/>
          </p:spPr>
          <p:txBody>
            <a:bodyPr wrap="square" rtlCol="0">
              <a:spAutoFit/>
            </a:bodyPr>
            <a:lstStyle/>
            <a:p>
              <a:r>
                <a:rPr kumimoji="1" lang="en-US" altLang="ja-JP" dirty="0" smtClean="0"/>
                <a:t>A</a:t>
              </a:r>
              <a:endParaRPr kumimoji="1" lang="ja-JP" altLang="en-US" dirty="0"/>
            </a:p>
          </p:txBody>
        </p:sp>
        <p:sp>
          <p:nvSpPr>
            <p:cNvPr id="51" name="テキスト ボックス 50"/>
            <p:cNvSpPr txBox="1"/>
            <p:nvPr/>
          </p:nvSpPr>
          <p:spPr>
            <a:xfrm>
              <a:off x="4677678" y="1230836"/>
              <a:ext cx="642942" cy="369332"/>
            </a:xfrm>
            <a:prstGeom prst="rect">
              <a:avLst/>
            </a:prstGeom>
            <a:noFill/>
          </p:spPr>
          <p:txBody>
            <a:bodyPr wrap="square" rtlCol="0">
              <a:spAutoFit/>
            </a:bodyPr>
            <a:lstStyle/>
            <a:p>
              <a:r>
                <a:rPr lang="en-US" altLang="ja-JP" dirty="0"/>
                <a:t>B</a:t>
              </a:r>
              <a:endParaRPr kumimoji="1" lang="ja-JP" altLang="en-US" dirty="0"/>
            </a:p>
          </p:txBody>
        </p:sp>
      </p:grpSp>
      <p:sp>
        <p:nvSpPr>
          <p:cNvPr id="12" name="円/楕円 11"/>
          <p:cNvSpPr/>
          <p:nvPr/>
        </p:nvSpPr>
        <p:spPr>
          <a:xfrm flipH="1" flipV="1">
            <a:off x="4000496" y="142873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flipH="1" flipV="1">
            <a:off x="4857752" y="157161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flipH="1" flipV="1">
            <a:off x="3428992" y="185736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flipH="1" flipV="1">
            <a:off x="4286248" y="200024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flipH="1" flipV="1">
            <a:off x="4286248" y="242886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flipH="1" flipV="1">
            <a:off x="5143504"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flipH="1" flipV="1">
            <a:off x="3714744" y="285749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flipH="1" flipV="1">
            <a:off x="4572000" y="300037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flipH="1" flipV="1">
            <a:off x="4214810" y="307181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flipH="1" flipV="1">
            <a:off x="5072066" y="321468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flipH="1" flipV="1">
            <a:off x="3643306" y="350043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flipH="1" flipV="1">
            <a:off x="4500562" y="364331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flipH="1" flipV="1">
            <a:off x="4500562" y="407194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flipH="1" flipV="1">
            <a:off x="5357818" y="421481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円/楕円 26"/>
          <p:cNvSpPr/>
          <p:nvPr/>
        </p:nvSpPr>
        <p:spPr>
          <a:xfrm flipH="1" flipV="1">
            <a:off x="3929058" y="450057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flipH="1" flipV="1">
            <a:off x="4786314" y="464344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flipH="1" flipV="1">
            <a:off x="3857620" y="114298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円/楕円 29"/>
          <p:cNvSpPr/>
          <p:nvPr/>
        </p:nvSpPr>
        <p:spPr>
          <a:xfrm flipH="1" flipV="1">
            <a:off x="4714876" y="128586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楕円 30"/>
          <p:cNvSpPr/>
          <p:nvPr/>
        </p:nvSpPr>
        <p:spPr>
          <a:xfrm flipH="1" flipV="1">
            <a:off x="3286116" y="157161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円/楕円 32"/>
          <p:cNvSpPr/>
          <p:nvPr/>
        </p:nvSpPr>
        <p:spPr>
          <a:xfrm flipH="1" flipV="1">
            <a:off x="4143372" y="171448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円/楕円 33"/>
          <p:cNvSpPr/>
          <p:nvPr/>
        </p:nvSpPr>
        <p:spPr>
          <a:xfrm flipH="1" flipV="1">
            <a:off x="4143372"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34"/>
          <p:cNvSpPr/>
          <p:nvPr/>
        </p:nvSpPr>
        <p:spPr>
          <a:xfrm flipH="1" flipV="1">
            <a:off x="5000628" y="228599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円/楕円 35"/>
          <p:cNvSpPr/>
          <p:nvPr/>
        </p:nvSpPr>
        <p:spPr>
          <a:xfrm flipH="1" flipV="1">
            <a:off x="3571868"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楕円 36"/>
          <p:cNvSpPr/>
          <p:nvPr/>
        </p:nvSpPr>
        <p:spPr>
          <a:xfrm flipH="1" flipV="1">
            <a:off x="4429124" y="271462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楕円 37"/>
          <p:cNvSpPr/>
          <p:nvPr/>
        </p:nvSpPr>
        <p:spPr>
          <a:xfrm flipH="1" flipV="1">
            <a:off x="4071934" y="278605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円/楕円 39"/>
          <p:cNvSpPr/>
          <p:nvPr/>
        </p:nvSpPr>
        <p:spPr>
          <a:xfrm flipH="1" flipV="1">
            <a:off x="3500430" y="321468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0"/>
          <p:cNvSpPr/>
          <p:nvPr/>
        </p:nvSpPr>
        <p:spPr>
          <a:xfrm flipH="1" flipV="1">
            <a:off x="4357686" y="335756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円/楕円 41"/>
          <p:cNvSpPr/>
          <p:nvPr/>
        </p:nvSpPr>
        <p:spPr>
          <a:xfrm flipH="1" flipV="1">
            <a:off x="4357686"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円/楕円 43"/>
          <p:cNvSpPr/>
          <p:nvPr/>
        </p:nvSpPr>
        <p:spPr>
          <a:xfrm flipH="1" flipV="1">
            <a:off x="5214942" y="392906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円/楕円 45"/>
          <p:cNvSpPr/>
          <p:nvPr/>
        </p:nvSpPr>
        <p:spPr>
          <a:xfrm flipH="1" flipV="1">
            <a:off x="3786182" y="421481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円/楕円 46"/>
          <p:cNvSpPr/>
          <p:nvPr/>
        </p:nvSpPr>
        <p:spPr>
          <a:xfrm flipH="1" flipV="1">
            <a:off x="4643438" y="435769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円/楕円 47"/>
          <p:cNvSpPr/>
          <p:nvPr/>
        </p:nvSpPr>
        <p:spPr>
          <a:xfrm flipH="1" flipV="1">
            <a:off x="4429124" y="200024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円/楕円 48"/>
          <p:cNvSpPr/>
          <p:nvPr/>
        </p:nvSpPr>
        <p:spPr>
          <a:xfrm flipH="1" flipV="1">
            <a:off x="5286380"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円/楕円 51"/>
          <p:cNvSpPr/>
          <p:nvPr/>
        </p:nvSpPr>
        <p:spPr>
          <a:xfrm flipH="1" flipV="1">
            <a:off x="3857620" y="242886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52"/>
          <p:cNvSpPr/>
          <p:nvPr/>
        </p:nvSpPr>
        <p:spPr>
          <a:xfrm flipH="1" flipV="1">
            <a:off x="4714876"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flipH="1" flipV="1">
            <a:off x="4714876" y="300037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円/楕円 55"/>
          <p:cNvSpPr/>
          <p:nvPr/>
        </p:nvSpPr>
        <p:spPr>
          <a:xfrm flipH="1" flipV="1">
            <a:off x="5572132" y="314324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円/楕円 56"/>
          <p:cNvSpPr/>
          <p:nvPr/>
        </p:nvSpPr>
        <p:spPr>
          <a:xfrm flipH="1" flipV="1">
            <a:off x="4143372" y="342900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円/楕円 57"/>
          <p:cNvSpPr/>
          <p:nvPr/>
        </p:nvSpPr>
        <p:spPr>
          <a:xfrm flipH="1" flipV="1">
            <a:off x="5000628" y="357187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円/楕円 58"/>
          <p:cNvSpPr/>
          <p:nvPr/>
        </p:nvSpPr>
        <p:spPr>
          <a:xfrm flipH="1" flipV="1">
            <a:off x="4643438" y="364331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円/楕円 59"/>
          <p:cNvSpPr/>
          <p:nvPr/>
        </p:nvSpPr>
        <p:spPr>
          <a:xfrm flipH="1" flipV="1">
            <a:off x="5500694"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円/楕円 60"/>
          <p:cNvSpPr/>
          <p:nvPr/>
        </p:nvSpPr>
        <p:spPr>
          <a:xfrm flipH="1" flipV="1">
            <a:off x="4286248" y="171448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円/楕円 61"/>
          <p:cNvSpPr/>
          <p:nvPr/>
        </p:nvSpPr>
        <p:spPr>
          <a:xfrm flipH="1" flipV="1">
            <a:off x="5143504" y="185736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円/楕円 62"/>
          <p:cNvSpPr/>
          <p:nvPr/>
        </p:nvSpPr>
        <p:spPr>
          <a:xfrm flipH="1" flipV="1">
            <a:off x="3714744"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円/楕円 63"/>
          <p:cNvSpPr/>
          <p:nvPr/>
        </p:nvSpPr>
        <p:spPr>
          <a:xfrm flipH="1" flipV="1">
            <a:off x="4572000" y="228599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円/楕円 64"/>
          <p:cNvSpPr/>
          <p:nvPr/>
        </p:nvSpPr>
        <p:spPr>
          <a:xfrm flipH="1" flipV="1">
            <a:off x="4572000" y="271462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円/楕円 65"/>
          <p:cNvSpPr/>
          <p:nvPr/>
        </p:nvSpPr>
        <p:spPr>
          <a:xfrm flipH="1" flipV="1">
            <a:off x="5429256" y="285749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楕円 66"/>
          <p:cNvSpPr/>
          <p:nvPr/>
        </p:nvSpPr>
        <p:spPr>
          <a:xfrm flipH="1" flipV="1">
            <a:off x="4000496" y="314324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円/楕円 67"/>
          <p:cNvSpPr/>
          <p:nvPr/>
        </p:nvSpPr>
        <p:spPr>
          <a:xfrm flipH="1" flipV="1">
            <a:off x="4857752" y="328612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円/楕円 68"/>
          <p:cNvSpPr/>
          <p:nvPr/>
        </p:nvSpPr>
        <p:spPr>
          <a:xfrm flipH="1" flipV="1">
            <a:off x="4500562" y="335756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円/楕円 69"/>
          <p:cNvSpPr/>
          <p:nvPr/>
        </p:nvSpPr>
        <p:spPr>
          <a:xfrm flipH="1" flipV="1">
            <a:off x="5357818" y="350043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円/楕円 70"/>
          <p:cNvSpPr/>
          <p:nvPr/>
        </p:nvSpPr>
        <p:spPr>
          <a:xfrm flipH="1" flipV="1">
            <a:off x="3929058"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楕円 71"/>
          <p:cNvSpPr/>
          <p:nvPr/>
        </p:nvSpPr>
        <p:spPr>
          <a:xfrm flipH="1" flipV="1">
            <a:off x="1571604" y="21773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1869615" y="214290"/>
            <a:ext cx="1857388" cy="276999"/>
          </a:xfrm>
          <a:prstGeom prst="rect">
            <a:avLst/>
          </a:prstGeom>
          <a:noFill/>
        </p:spPr>
        <p:txBody>
          <a:bodyPr wrap="square" rtlCol="0">
            <a:spAutoFit/>
          </a:bodyPr>
          <a:lstStyle/>
          <a:p>
            <a:r>
              <a:rPr kumimoji="1" lang="ja-JP" altLang="en-US" sz="1200" dirty="0" smtClean="0"/>
              <a:t>気体原子</a:t>
            </a:r>
            <a:r>
              <a:rPr kumimoji="1" lang="en-US" altLang="ja-JP" sz="1200" dirty="0" smtClean="0"/>
              <a:t>(</a:t>
            </a:r>
            <a:r>
              <a:rPr kumimoji="1" lang="ja-JP" altLang="en-US" sz="1200" dirty="0" smtClean="0"/>
              <a:t>例；</a:t>
            </a:r>
            <a:r>
              <a:rPr kumimoji="1" lang="en-US" altLang="ja-JP" sz="1200" dirty="0" err="1" smtClean="0"/>
              <a:t>Ar</a:t>
            </a:r>
            <a:r>
              <a:rPr kumimoji="1" lang="en-US" altLang="ja-JP" sz="1200" dirty="0" smtClean="0"/>
              <a:t>)</a:t>
            </a:r>
            <a:endParaRPr kumimoji="1" lang="ja-JP" altLang="en-US" sz="1200" dirty="0"/>
          </a:p>
        </p:txBody>
      </p:sp>
      <p:sp>
        <p:nvSpPr>
          <p:cNvPr id="74" name="円/楕円 73"/>
          <p:cNvSpPr/>
          <p:nvPr/>
        </p:nvSpPr>
        <p:spPr>
          <a:xfrm flipH="1" flipV="1">
            <a:off x="1571604" y="574922"/>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1869615" y="571480"/>
            <a:ext cx="1857388" cy="276999"/>
          </a:xfrm>
          <a:prstGeom prst="rect">
            <a:avLst/>
          </a:prstGeom>
          <a:noFill/>
        </p:spPr>
        <p:txBody>
          <a:bodyPr wrap="square" rtlCol="0">
            <a:spAutoFit/>
          </a:bodyPr>
          <a:lstStyle/>
          <a:p>
            <a:r>
              <a:rPr kumimoji="1" lang="ja-JP" altLang="en-US" sz="1200" dirty="0" smtClean="0"/>
              <a:t>気体イオン</a:t>
            </a:r>
            <a:r>
              <a:rPr kumimoji="1" lang="en-US" altLang="ja-JP" sz="1200" dirty="0" smtClean="0"/>
              <a:t>(</a:t>
            </a:r>
            <a:r>
              <a:rPr kumimoji="1" lang="ja-JP" altLang="en-US" sz="1200" dirty="0" smtClean="0"/>
              <a:t>例；</a:t>
            </a:r>
            <a:r>
              <a:rPr kumimoji="1" lang="en-US" altLang="ja-JP" sz="1200" dirty="0" err="1" smtClean="0"/>
              <a:t>Ar</a:t>
            </a:r>
            <a:r>
              <a:rPr kumimoji="1" lang="en-US" altLang="ja-JP" sz="1200" baseline="30000" dirty="0" smtClean="0"/>
              <a:t>+</a:t>
            </a:r>
            <a:r>
              <a:rPr kumimoji="1" lang="en-US" altLang="ja-JP" sz="1200" dirty="0" smtClean="0"/>
              <a:t>)</a:t>
            </a:r>
            <a:endParaRPr kumimoji="1" lang="ja-JP" altLang="en-US" sz="1200" dirty="0"/>
          </a:p>
        </p:txBody>
      </p:sp>
      <p:sp>
        <p:nvSpPr>
          <p:cNvPr id="76" name="円/楕円 75"/>
          <p:cNvSpPr/>
          <p:nvPr/>
        </p:nvSpPr>
        <p:spPr>
          <a:xfrm flipH="1">
            <a:off x="3904540" y="276911"/>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4143372" y="214290"/>
            <a:ext cx="1857388" cy="276999"/>
          </a:xfrm>
          <a:prstGeom prst="rect">
            <a:avLst/>
          </a:prstGeom>
          <a:noFill/>
        </p:spPr>
        <p:txBody>
          <a:bodyPr wrap="square" rtlCol="0">
            <a:spAutoFit/>
          </a:bodyPr>
          <a:lstStyle/>
          <a:p>
            <a:r>
              <a:rPr lang="ja-JP" altLang="en-US" sz="1200" dirty="0" smtClean="0"/>
              <a:t>電子</a:t>
            </a:r>
            <a:r>
              <a:rPr lang="en-US" altLang="ja-JP" sz="1200" dirty="0" smtClean="0"/>
              <a:t>(e)</a:t>
            </a:r>
            <a:endParaRPr kumimoji="1" lang="ja-JP" altLang="en-US" sz="1200" dirty="0"/>
          </a:p>
        </p:txBody>
      </p:sp>
      <p:sp>
        <p:nvSpPr>
          <p:cNvPr id="78" name="円/楕円 77"/>
          <p:cNvSpPr/>
          <p:nvPr/>
        </p:nvSpPr>
        <p:spPr>
          <a:xfrm flipH="1" flipV="1">
            <a:off x="3845361" y="574922"/>
            <a:ext cx="214314" cy="21431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p:cNvSpPr txBox="1"/>
          <p:nvPr/>
        </p:nvSpPr>
        <p:spPr>
          <a:xfrm>
            <a:off x="4143372" y="571480"/>
            <a:ext cx="1857388" cy="276999"/>
          </a:xfrm>
          <a:prstGeom prst="rect">
            <a:avLst/>
          </a:prstGeom>
          <a:noFill/>
        </p:spPr>
        <p:txBody>
          <a:bodyPr wrap="square" rtlCol="0">
            <a:spAutoFit/>
          </a:bodyPr>
          <a:lstStyle/>
          <a:p>
            <a:r>
              <a:rPr kumimoji="1" lang="ja-JP" altLang="en-US" sz="1200" dirty="0" smtClean="0">
                <a:solidFill>
                  <a:schemeClr val="bg1"/>
                </a:solidFill>
              </a:rPr>
              <a:t>気体原子</a:t>
            </a:r>
            <a:r>
              <a:rPr kumimoji="1" lang="en-US" altLang="ja-JP" sz="1200" dirty="0" smtClean="0">
                <a:solidFill>
                  <a:schemeClr val="bg1"/>
                </a:solidFill>
              </a:rPr>
              <a:t>(</a:t>
            </a:r>
            <a:r>
              <a:rPr kumimoji="1" lang="ja-JP" altLang="en-US" sz="1200" dirty="0" smtClean="0">
                <a:solidFill>
                  <a:schemeClr val="bg1"/>
                </a:solidFill>
              </a:rPr>
              <a:t>例；</a:t>
            </a:r>
            <a:r>
              <a:rPr kumimoji="1" lang="en-US" altLang="ja-JP" sz="1200" dirty="0" err="1" smtClean="0">
                <a:solidFill>
                  <a:schemeClr val="bg1"/>
                </a:solidFill>
              </a:rPr>
              <a:t>Ar</a:t>
            </a:r>
            <a:r>
              <a:rPr kumimoji="1" lang="en-US" altLang="ja-JP" sz="1200" dirty="0" smtClean="0">
                <a:solidFill>
                  <a:schemeClr val="bg1"/>
                </a:solidFill>
              </a:rPr>
              <a:t>)</a:t>
            </a:r>
            <a:endParaRPr kumimoji="1" lang="ja-JP" altLang="en-US" sz="1200" dirty="0">
              <a:solidFill>
                <a:schemeClr val="bg1"/>
              </a:solidFill>
            </a:endParaRPr>
          </a:p>
        </p:txBody>
      </p:sp>
      <p:sp>
        <p:nvSpPr>
          <p:cNvPr id="80" name="テキスト ボックス 79"/>
          <p:cNvSpPr txBox="1"/>
          <p:nvPr/>
        </p:nvSpPr>
        <p:spPr>
          <a:xfrm>
            <a:off x="6286512" y="0"/>
            <a:ext cx="2571768"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b="1" dirty="0" smtClean="0">
                <a:solidFill>
                  <a:schemeClr val="accent6">
                    <a:lumMod val="75000"/>
                  </a:schemeClr>
                </a:solidFill>
              </a:rPr>
              <a:t>電源をつなぐと</a:t>
            </a:r>
            <a:endParaRPr kumimoji="1" lang="en-US" altLang="ja-JP" b="1" dirty="0" smtClean="0">
              <a:solidFill>
                <a:schemeClr val="accent6">
                  <a:lumMod val="75000"/>
                </a:schemeClr>
              </a:solidFill>
            </a:endParaRPr>
          </a:p>
          <a:p>
            <a:r>
              <a:rPr lang="ja-JP" altLang="en-US" b="1" dirty="0" smtClean="0">
                <a:solidFill>
                  <a:schemeClr val="accent6">
                    <a:lumMod val="75000"/>
                  </a:schemeClr>
                </a:solidFill>
              </a:rPr>
              <a:t>電極</a:t>
            </a:r>
            <a:r>
              <a:rPr lang="en-US" altLang="ja-JP" b="1" dirty="0" smtClean="0">
                <a:solidFill>
                  <a:schemeClr val="accent6">
                    <a:lumMod val="75000"/>
                  </a:schemeClr>
                </a:solidFill>
              </a:rPr>
              <a:t>A-B</a:t>
            </a:r>
            <a:r>
              <a:rPr lang="ja-JP" altLang="en-US" b="1" dirty="0" smtClean="0">
                <a:solidFill>
                  <a:schemeClr val="accent6">
                    <a:lumMod val="75000"/>
                  </a:schemeClr>
                </a:solidFill>
              </a:rPr>
              <a:t>間に電界が発生する。</a:t>
            </a:r>
            <a:endParaRPr kumimoji="1" lang="ja-JP" altLang="en-US" b="1" dirty="0">
              <a:solidFill>
                <a:schemeClr val="accent6">
                  <a:lumMod val="75000"/>
                </a:schemeClr>
              </a:solidFill>
            </a:endParaRPr>
          </a:p>
        </p:txBody>
      </p:sp>
      <p:cxnSp>
        <p:nvCxnSpPr>
          <p:cNvPr id="82" name="直線矢印コネクタ 81"/>
          <p:cNvCxnSpPr/>
          <p:nvPr/>
        </p:nvCxnSpPr>
        <p:spPr>
          <a:xfrm rot="10800000" flipV="1">
            <a:off x="3571868" y="4000504"/>
            <a:ext cx="3357586" cy="50006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83" name="テキスト ボックス 82"/>
          <p:cNvSpPr txBox="1"/>
          <p:nvPr/>
        </p:nvSpPr>
        <p:spPr>
          <a:xfrm>
            <a:off x="5715008" y="4214818"/>
            <a:ext cx="1214446" cy="369332"/>
          </a:xfrm>
          <a:prstGeom prst="rect">
            <a:avLst/>
          </a:prstGeom>
          <a:noFill/>
        </p:spPr>
        <p:txBody>
          <a:bodyPr wrap="square" rtlCol="0">
            <a:spAutoFit/>
          </a:bodyPr>
          <a:lstStyle/>
          <a:p>
            <a:r>
              <a:rPr kumimoji="1" lang="ja-JP" altLang="en-US" b="1" dirty="0" smtClean="0">
                <a:solidFill>
                  <a:schemeClr val="accent1"/>
                </a:solidFill>
              </a:rPr>
              <a:t>電界</a:t>
            </a:r>
            <a:r>
              <a:rPr kumimoji="1" lang="en-US" altLang="ja-JP" b="1" dirty="0" smtClean="0">
                <a:solidFill>
                  <a:schemeClr val="accent1"/>
                </a:solidFill>
              </a:rPr>
              <a:t>E</a:t>
            </a:r>
            <a:endParaRPr kumimoji="1" lang="ja-JP" altLang="en-US" b="1" dirty="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0"/>
          <p:cNvGrpSpPr/>
          <p:nvPr/>
        </p:nvGrpSpPr>
        <p:grpSpPr>
          <a:xfrm>
            <a:off x="-2000296" y="241187"/>
            <a:ext cx="12715964" cy="6402755"/>
            <a:chOff x="1928794" y="1230836"/>
            <a:chExt cx="4439302" cy="4342098"/>
          </a:xfrm>
        </p:grpSpPr>
        <p:sp>
          <p:nvSpPr>
            <p:cNvPr id="54" name="円/楕円 53"/>
            <p:cNvSpPr/>
            <p:nvPr/>
          </p:nvSpPr>
          <p:spPr>
            <a:xfrm>
              <a:off x="3653451" y="1500174"/>
              <a:ext cx="2714645"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円/楕円 7"/>
            <p:cNvSpPr/>
            <p:nvPr/>
          </p:nvSpPr>
          <p:spPr>
            <a:xfrm>
              <a:off x="1928794" y="1928802"/>
              <a:ext cx="2714644"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3" name="グループ化 34"/>
            <p:cNvGrpSpPr/>
            <p:nvPr/>
          </p:nvGrpSpPr>
          <p:grpSpPr>
            <a:xfrm>
              <a:off x="4373428" y="4858554"/>
              <a:ext cx="144784" cy="714380"/>
              <a:chOff x="3071802" y="5430058"/>
              <a:chExt cx="144784" cy="714380"/>
            </a:xfrm>
            <a:scene3d>
              <a:camera prst="orthographicFront">
                <a:rot lat="0" lon="0" rev="0"/>
              </a:camera>
              <a:lightRig rig="threePt" dir="t"/>
            </a:scene3d>
          </p:grpSpPr>
          <p:cxnSp>
            <p:nvCxnSpPr>
              <p:cNvPr id="26" name="直線コネクタ 25"/>
              <p:cNvCxnSpPr/>
              <p:nvPr/>
            </p:nvCxnSpPr>
            <p:spPr>
              <a:xfrm rot="5400000">
                <a:off x="2715406" y="5786454"/>
                <a:ext cx="71438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rot="5400000">
                <a:off x="2965374" y="5795236"/>
                <a:ext cx="501310" cy="111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3" name="カギ線コネクタ 42"/>
            <p:cNvCxnSpPr/>
            <p:nvPr/>
          </p:nvCxnSpPr>
          <p:spPr>
            <a:xfrm rot="16200000" flipH="1">
              <a:off x="2928926" y="3786190"/>
              <a:ext cx="1785950" cy="1071570"/>
            </a:xfrm>
            <a:prstGeom prst="bentConnector3">
              <a:avLst>
                <a:gd name="adj1" fmla="val 9894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カギ線コネクタ 42"/>
            <p:cNvCxnSpPr/>
            <p:nvPr/>
          </p:nvCxnSpPr>
          <p:spPr>
            <a:xfrm rot="5400000">
              <a:off x="4321967" y="4250537"/>
              <a:ext cx="1143008" cy="785818"/>
            </a:xfrm>
            <a:prstGeom prst="bentConnector3">
              <a:avLst>
                <a:gd name="adj1" fmla="val 9941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2928926" y="1488032"/>
              <a:ext cx="642942" cy="369332"/>
            </a:xfrm>
            <a:prstGeom prst="rect">
              <a:avLst/>
            </a:prstGeom>
            <a:noFill/>
          </p:spPr>
          <p:txBody>
            <a:bodyPr wrap="square" rtlCol="0">
              <a:spAutoFit/>
            </a:bodyPr>
            <a:lstStyle/>
            <a:p>
              <a:r>
                <a:rPr kumimoji="1" lang="en-US" altLang="ja-JP" dirty="0" smtClean="0"/>
                <a:t>A</a:t>
              </a:r>
              <a:endParaRPr kumimoji="1" lang="ja-JP" altLang="en-US" dirty="0"/>
            </a:p>
          </p:txBody>
        </p:sp>
        <p:sp>
          <p:nvSpPr>
            <p:cNvPr id="51" name="テキスト ボックス 50"/>
            <p:cNvSpPr txBox="1"/>
            <p:nvPr/>
          </p:nvSpPr>
          <p:spPr>
            <a:xfrm>
              <a:off x="4677678" y="1230836"/>
              <a:ext cx="642942" cy="369332"/>
            </a:xfrm>
            <a:prstGeom prst="rect">
              <a:avLst/>
            </a:prstGeom>
            <a:noFill/>
          </p:spPr>
          <p:txBody>
            <a:bodyPr wrap="square" rtlCol="0">
              <a:spAutoFit/>
            </a:bodyPr>
            <a:lstStyle/>
            <a:p>
              <a:r>
                <a:rPr lang="en-US" altLang="ja-JP" dirty="0"/>
                <a:t>B</a:t>
              </a:r>
              <a:endParaRPr kumimoji="1" lang="ja-JP" altLang="en-US" dirty="0"/>
            </a:p>
          </p:txBody>
        </p:sp>
      </p:grpSp>
      <p:sp>
        <p:nvSpPr>
          <p:cNvPr id="12" name="円/楕円 11"/>
          <p:cNvSpPr/>
          <p:nvPr/>
        </p:nvSpPr>
        <p:spPr>
          <a:xfrm flipH="1" flipV="1">
            <a:off x="4000496" y="142873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flipH="1" flipV="1">
            <a:off x="4857752" y="157161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flipH="1" flipV="1">
            <a:off x="3428992" y="185736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flipH="1" flipV="1">
            <a:off x="4286248" y="200024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flipH="1" flipV="1">
            <a:off x="4286248" y="242886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flipH="1" flipV="1">
            <a:off x="5143504"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flipH="1" flipV="1">
            <a:off x="3714744" y="285749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flipH="1" flipV="1">
            <a:off x="4572000" y="300037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flipH="1" flipV="1">
            <a:off x="4214810" y="307181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flipH="1" flipV="1">
            <a:off x="5072066" y="321468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flipH="1" flipV="1">
            <a:off x="3643306" y="350043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flipH="1" flipV="1">
            <a:off x="4500562" y="364331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flipH="1" flipV="1">
            <a:off x="4500562" y="407194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flipH="1" flipV="1">
            <a:off x="5357818" y="421481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円/楕円 26"/>
          <p:cNvSpPr/>
          <p:nvPr/>
        </p:nvSpPr>
        <p:spPr>
          <a:xfrm flipH="1" flipV="1">
            <a:off x="3929058" y="450057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flipH="1" flipV="1">
            <a:off x="4786314" y="464344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flipH="1" flipV="1">
            <a:off x="3857620" y="114298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円/楕円 29"/>
          <p:cNvSpPr/>
          <p:nvPr/>
        </p:nvSpPr>
        <p:spPr>
          <a:xfrm flipH="1" flipV="1">
            <a:off x="4714876" y="128586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楕円 30"/>
          <p:cNvSpPr/>
          <p:nvPr/>
        </p:nvSpPr>
        <p:spPr>
          <a:xfrm flipH="1" flipV="1">
            <a:off x="3286116" y="157161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円/楕円 32"/>
          <p:cNvSpPr/>
          <p:nvPr/>
        </p:nvSpPr>
        <p:spPr>
          <a:xfrm flipH="1" flipV="1">
            <a:off x="4143372" y="171448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円/楕円 33"/>
          <p:cNvSpPr/>
          <p:nvPr/>
        </p:nvSpPr>
        <p:spPr>
          <a:xfrm flipH="1" flipV="1">
            <a:off x="4143372"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34"/>
          <p:cNvSpPr/>
          <p:nvPr/>
        </p:nvSpPr>
        <p:spPr>
          <a:xfrm flipH="1" flipV="1">
            <a:off x="5000628" y="228599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円/楕円 35"/>
          <p:cNvSpPr/>
          <p:nvPr/>
        </p:nvSpPr>
        <p:spPr>
          <a:xfrm flipH="1" flipV="1">
            <a:off x="3571868"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楕円 36"/>
          <p:cNvSpPr/>
          <p:nvPr/>
        </p:nvSpPr>
        <p:spPr>
          <a:xfrm flipH="1" flipV="1">
            <a:off x="4429124" y="271462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楕円 37"/>
          <p:cNvSpPr/>
          <p:nvPr/>
        </p:nvSpPr>
        <p:spPr>
          <a:xfrm flipH="1" flipV="1">
            <a:off x="4071934" y="278605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円/楕円 39"/>
          <p:cNvSpPr/>
          <p:nvPr/>
        </p:nvSpPr>
        <p:spPr>
          <a:xfrm flipH="1" flipV="1">
            <a:off x="3500430" y="321468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0"/>
          <p:cNvSpPr/>
          <p:nvPr/>
        </p:nvSpPr>
        <p:spPr>
          <a:xfrm flipH="1" flipV="1">
            <a:off x="4357686" y="335756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円/楕円 41"/>
          <p:cNvSpPr/>
          <p:nvPr/>
        </p:nvSpPr>
        <p:spPr>
          <a:xfrm flipH="1" flipV="1">
            <a:off x="4357686"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円/楕円 43"/>
          <p:cNvSpPr/>
          <p:nvPr/>
        </p:nvSpPr>
        <p:spPr>
          <a:xfrm flipH="1" flipV="1">
            <a:off x="5214942" y="392906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円/楕円 45"/>
          <p:cNvSpPr/>
          <p:nvPr/>
        </p:nvSpPr>
        <p:spPr>
          <a:xfrm flipH="1" flipV="1">
            <a:off x="3786182" y="421481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円/楕円 46"/>
          <p:cNvSpPr/>
          <p:nvPr/>
        </p:nvSpPr>
        <p:spPr>
          <a:xfrm flipH="1" flipV="1">
            <a:off x="4643438" y="435769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円/楕円 47"/>
          <p:cNvSpPr/>
          <p:nvPr/>
        </p:nvSpPr>
        <p:spPr>
          <a:xfrm flipH="1" flipV="1">
            <a:off x="4429124" y="200024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円/楕円 48"/>
          <p:cNvSpPr/>
          <p:nvPr/>
        </p:nvSpPr>
        <p:spPr>
          <a:xfrm flipH="1" flipV="1">
            <a:off x="5286380"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円/楕円 51"/>
          <p:cNvSpPr/>
          <p:nvPr/>
        </p:nvSpPr>
        <p:spPr>
          <a:xfrm flipH="1" flipV="1">
            <a:off x="3857620" y="242886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52"/>
          <p:cNvSpPr/>
          <p:nvPr/>
        </p:nvSpPr>
        <p:spPr>
          <a:xfrm flipH="1" flipV="1">
            <a:off x="4714876"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flipH="1" flipV="1">
            <a:off x="4714876" y="300037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円/楕円 55"/>
          <p:cNvSpPr/>
          <p:nvPr/>
        </p:nvSpPr>
        <p:spPr>
          <a:xfrm flipH="1" flipV="1">
            <a:off x="5572132" y="314324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円/楕円 56"/>
          <p:cNvSpPr/>
          <p:nvPr/>
        </p:nvSpPr>
        <p:spPr>
          <a:xfrm flipH="1" flipV="1">
            <a:off x="4143372" y="342900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円/楕円 57"/>
          <p:cNvSpPr/>
          <p:nvPr/>
        </p:nvSpPr>
        <p:spPr>
          <a:xfrm flipH="1" flipV="1">
            <a:off x="5000628" y="357187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円/楕円 58"/>
          <p:cNvSpPr/>
          <p:nvPr/>
        </p:nvSpPr>
        <p:spPr>
          <a:xfrm flipH="1" flipV="1">
            <a:off x="4643438" y="364331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円/楕円 59"/>
          <p:cNvSpPr/>
          <p:nvPr/>
        </p:nvSpPr>
        <p:spPr>
          <a:xfrm flipH="1" flipV="1">
            <a:off x="5500694"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円/楕円 60"/>
          <p:cNvSpPr/>
          <p:nvPr/>
        </p:nvSpPr>
        <p:spPr>
          <a:xfrm flipH="1" flipV="1">
            <a:off x="4286248" y="171448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円/楕円 61"/>
          <p:cNvSpPr/>
          <p:nvPr/>
        </p:nvSpPr>
        <p:spPr>
          <a:xfrm flipH="1" flipV="1">
            <a:off x="5143504" y="185736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円/楕円 62"/>
          <p:cNvSpPr/>
          <p:nvPr/>
        </p:nvSpPr>
        <p:spPr>
          <a:xfrm flipH="1" flipV="1">
            <a:off x="3714744"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円/楕円 63"/>
          <p:cNvSpPr/>
          <p:nvPr/>
        </p:nvSpPr>
        <p:spPr>
          <a:xfrm flipH="1" flipV="1">
            <a:off x="4572000" y="228599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円/楕円 64"/>
          <p:cNvSpPr/>
          <p:nvPr/>
        </p:nvSpPr>
        <p:spPr>
          <a:xfrm flipH="1" flipV="1">
            <a:off x="4572000" y="271462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円/楕円 65"/>
          <p:cNvSpPr/>
          <p:nvPr/>
        </p:nvSpPr>
        <p:spPr>
          <a:xfrm flipH="1" flipV="1">
            <a:off x="5429256" y="285749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楕円 66"/>
          <p:cNvSpPr/>
          <p:nvPr/>
        </p:nvSpPr>
        <p:spPr>
          <a:xfrm flipH="1" flipV="1">
            <a:off x="4000496" y="314324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円/楕円 67"/>
          <p:cNvSpPr/>
          <p:nvPr/>
        </p:nvSpPr>
        <p:spPr>
          <a:xfrm flipH="1" flipV="1">
            <a:off x="4857752" y="328612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円/楕円 68"/>
          <p:cNvSpPr/>
          <p:nvPr/>
        </p:nvSpPr>
        <p:spPr>
          <a:xfrm flipH="1" flipV="1">
            <a:off x="4500562" y="335756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円/楕円 69"/>
          <p:cNvSpPr/>
          <p:nvPr/>
        </p:nvSpPr>
        <p:spPr>
          <a:xfrm flipH="1" flipV="1">
            <a:off x="5357818" y="350043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円/楕円 70"/>
          <p:cNvSpPr/>
          <p:nvPr/>
        </p:nvSpPr>
        <p:spPr>
          <a:xfrm flipH="1" flipV="1">
            <a:off x="3929058"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楕円 71"/>
          <p:cNvSpPr/>
          <p:nvPr/>
        </p:nvSpPr>
        <p:spPr>
          <a:xfrm flipH="1" flipV="1">
            <a:off x="1571604" y="21773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1869615" y="214290"/>
            <a:ext cx="1857388" cy="276999"/>
          </a:xfrm>
          <a:prstGeom prst="rect">
            <a:avLst/>
          </a:prstGeom>
          <a:noFill/>
        </p:spPr>
        <p:txBody>
          <a:bodyPr wrap="square" rtlCol="0">
            <a:spAutoFit/>
          </a:bodyPr>
          <a:lstStyle/>
          <a:p>
            <a:r>
              <a:rPr kumimoji="1" lang="ja-JP" altLang="en-US" sz="1200" dirty="0" smtClean="0"/>
              <a:t>気体原子</a:t>
            </a:r>
            <a:r>
              <a:rPr kumimoji="1" lang="en-US" altLang="ja-JP" sz="1200" dirty="0" smtClean="0"/>
              <a:t>(</a:t>
            </a:r>
            <a:r>
              <a:rPr kumimoji="1" lang="ja-JP" altLang="en-US" sz="1200" dirty="0" smtClean="0"/>
              <a:t>例；</a:t>
            </a:r>
            <a:r>
              <a:rPr kumimoji="1" lang="en-US" altLang="ja-JP" sz="1200" dirty="0" err="1" smtClean="0"/>
              <a:t>Ar</a:t>
            </a:r>
            <a:r>
              <a:rPr kumimoji="1" lang="en-US" altLang="ja-JP" sz="1200" dirty="0" smtClean="0"/>
              <a:t>)</a:t>
            </a:r>
            <a:endParaRPr kumimoji="1" lang="ja-JP" altLang="en-US" sz="1200" dirty="0"/>
          </a:p>
        </p:txBody>
      </p:sp>
      <p:sp>
        <p:nvSpPr>
          <p:cNvPr id="74" name="円/楕円 73"/>
          <p:cNvSpPr/>
          <p:nvPr/>
        </p:nvSpPr>
        <p:spPr>
          <a:xfrm flipH="1" flipV="1">
            <a:off x="1571604" y="574922"/>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1869615" y="571480"/>
            <a:ext cx="1857388" cy="276999"/>
          </a:xfrm>
          <a:prstGeom prst="rect">
            <a:avLst/>
          </a:prstGeom>
          <a:noFill/>
        </p:spPr>
        <p:txBody>
          <a:bodyPr wrap="square" rtlCol="0">
            <a:spAutoFit/>
          </a:bodyPr>
          <a:lstStyle/>
          <a:p>
            <a:r>
              <a:rPr kumimoji="1" lang="ja-JP" altLang="en-US" sz="1200" dirty="0" smtClean="0"/>
              <a:t>気体イオン</a:t>
            </a:r>
            <a:r>
              <a:rPr kumimoji="1" lang="en-US" altLang="ja-JP" sz="1200" dirty="0" smtClean="0"/>
              <a:t>(</a:t>
            </a:r>
            <a:r>
              <a:rPr kumimoji="1" lang="ja-JP" altLang="en-US" sz="1200" dirty="0" smtClean="0"/>
              <a:t>例；</a:t>
            </a:r>
            <a:r>
              <a:rPr kumimoji="1" lang="en-US" altLang="ja-JP" sz="1200" dirty="0" err="1" smtClean="0"/>
              <a:t>Ar</a:t>
            </a:r>
            <a:r>
              <a:rPr kumimoji="1" lang="en-US" altLang="ja-JP" sz="1200" baseline="30000" dirty="0" smtClean="0"/>
              <a:t>+</a:t>
            </a:r>
            <a:r>
              <a:rPr kumimoji="1" lang="en-US" altLang="ja-JP" sz="1200" dirty="0" smtClean="0"/>
              <a:t>)</a:t>
            </a:r>
            <a:endParaRPr kumimoji="1" lang="ja-JP" altLang="en-US" sz="1200" dirty="0"/>
          </a:p>
        </p:txBody>
      </p:sp>
      <p:sp>
        <p:nvSpPr>
          <p:cNvPr id="76" name="円/楕円 75"/>
          <p:cNvSpPr/>
          <p:nvPr/>
        </p:nvSpPr>
        <p:spPr>
          <a:xfrm flipH="1">
            <a:off x="3904540" y="276911"/>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4143372" y="214290"/>
            <a:ext cx="1857388" cy="276999"/>
          </a:xfrm>
          <a:prstGeom prst="rect">
            <a:avLst/>
          </a:prstGeom>
          <a:noFill/>
        </p:spPr>
        <p:txBody>
          <a:bodyPr wrap="square" rtlCol="0">
            <a:spAutoFit/>
          </a:bodyPr>
          <a:lstStyle/>
          <a:p>
            <a:r>
              <a:rPr lang="ja-JP" altLang="en-US" sz="1200" dirty="0" smtClean="0"/>
              <a:t>電子</a:t>
            </a:r>
            <a:r>
              <a:rPr lang="en-US" altLang="ja-JP" sz="1200" dirty="0" smtClean="0"/>
              <a:t>(e)</a:t>
            </a:r>
            <a:endParaRPr kumimoji="1" lang="ja-JP" altLang="en-US" sz="1200" dirty="0"/>
          </a:p>
        </p:txBody>
      </p:sp>
      <p:sp>
        <p:nvSpPr>
          <p:cNvPr id="78" name="円/楕円 77"/>
          <p:cNvSpPr/>
          <p:nvPr/>
        </p:nvSpPr>
        <p:spPr>
          <a:xfrm flipH="1" flipV="1">
            <a:off x="3845361" y="574922"/>
            <a:ext cx="214314" cy="21431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p:cNvSpPr txBox="1"/>
          <p:nvPr/>
        </p:nvSpPr>
        <p:spPr>
          <a:xfrm>
            <a:off x="4143372" y="571480"/>
            <a:ext cx="1857388" cy="276999"/>
          </a:xfrm>
          <a:prstGeom prst="rect">
            <a:avLst/>
          </a:prstGeom>
          <a:noFill/>
        </p:spPr>
        <p:txBody>
          <a:bodyPr wrap="square" rtlCol="0">
            <a:spAutoFit/>
          </a:bodyPr>
          <a:lstStyle/>
          <a:p>
            <a:r>
              <a:rPr kumimoji="1" lang="ja-JP" altLang="en-US" sz="1200" dirty="0" smtClean="0">
                <a:solidFill>
                  <a:schemeClr val="bg1"/>
                </a:solidFill>
              </a:rPr>
              <a:t>気体原子</a:t>
            </a:r>
            <a:r>
              <a:rPr kumimoji="1" lang="en-US" altLang="ja-JP" sz="1200" dirty="0" smtClean="0">
                <a:solidFill>
                  <a:schemeClr val="bg1"/>
                </a:solidFill>
              </a:rPr>
              <a:t>(</a:t>
            </a:r>
            <a:r>
              <a:rPr kumimoji="1" lang="ja-JP" altLang="en-US" sz="1200" dirty="0" smtClean="0">
                <a:solidFill>
                  <a:schemeClr val="bg1"/>
                </a:solidFill>
              </a:rPr>
              <a:t>例；</a:t>
            </a:r>
            <a:r>
              <a:rPr kumimoji="1" lang="en-US" altLang="ja-JP" sz="1200" dirty="0" err="1" smtClean="0">
                <a:solidFill>
                  <a:schemeClr val="bg1"/>
                </a:solidFill>
              </a:rPr>
              <a:t>Ar</a:t>
            </a:r>
            <a:r>
              <a:rPr kumimoji="1" lang="en-US" altLang="ja-JP" sz="1200" dirty="0" smtClean="0">
                <a:solidFill>
                  <a:schemeClr val="bg1"/>
                </a:solidFill>
              </a:rPr>
              <a:t>)</a:t>
            </a:r>
            <a:endParaRPr kumimoji="1" lang="ja-JP" altLang="en-US" sz="1200" dirty="0">
              <a:solidFill>
                <a:schemeClr val="bg1"/>
              </a:solidFill>
            </a:endParaRPr>
          </a:p>
        </p:txBody>
      </p:sp>
      <p:sp>
        <p:nvSpPr>
          <p:cNvPr id="80" name="テキスト ボックス 79"/>
          <p:cNvSpPr txBox="1"/>
          <p:nvPr/>
        </p:nvSpPr>
        <p:spPr>
          <a:xfrm>
            <a:off x="6286512" y="0"/>
            <a:ext cx="2571768"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b="1" dirty="0" smtClean="0">
                <a:solidFill>
                  <a:schemeClr val="accent6">
                    <a:lumMod val="75000"/>
                  </a:schemeClr>
                </a:solidFill>
              </a:rPr>
              <a:t>B</a:t>
            </a:r>
            <a:r>
              <a:rPr lang="ja-JP" altLang="en-US" b="1" dirty="0" smtClean="0">
                <a:solidFill>
                  <a:schemeClr val="accent6">
                    <a:lumMod val="75000"/>
                  </a:schemeClr>
                </a:solidFill>
              </a:rPr>
              <a:t>電極からは熱電子が放出されます。</a:t>
            </a:r>
            <a:endParaRPr lang="en-US" altLang="ja-JP" b="1" dirty="0" smtClean="0">
              <a:solidFill>
                <a:schemeClr val="accent6">
                  <a:lumMod val="75000"/>
                </a:schemeClr>
              </a:solidFill>
            </a:endParaRPr>
          </a:p>
          <a:p>
            <a:r>
              <a:rPr lang="ja-JP" altLang="en-US" b="1" dirty="0" smtClean="0">
                <a:solidFill>
                  <a:schemeClr val="accent6">
                    <a:lumMod val="75000"/>
                  </a:schemeClr>
                </a:solidFill>
              </a:rPr>
              <a:t>宇宙からは常に宇宙線が照射されています。</a:t>
            </a:r>
            <a:endParaRPr lang="ja-JP" altLang="en-US" b="1" dirty="0">
              <a:solidFill>
                <a:schemeClr val="accent6">
                  <a:lumMod val="75000"/>
                </a:schemeClr>
              </a:solidFill>
            </a:endParaRPr>
          </a:p>
        </p:txBody>
      </p:sp>
      <p:cxnSp>
        <p:nvCxnSpPr>
          <p:cNvPr id="82" name="直線矢印コネクタ 81"/>
          <p:cNvCxnSpPr/>
          <p:nvPr/>
        </p:nvCxnSpPr>
        <p:spPr>
          <a:xfrm rot="10800000" flipV="1">
            <a:off x="3571868" y="4000504"/>
            <a:ext cx="3357586" cy="50006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83" name="テキスト ボックス 82"/>
          <p:cNvSpPr txBox="1"/>
          <p:nvPr/>
        </p:nvSpPr>
        <p:spPr>
          <a:xfrm>
            <a:off x="5715008" y="4214818"/>
            <a:ext cx="1214446" cy="369332"/>
          </a:xfrm>
          <a:prstGeom prst="rect">
            <a:avLst/>
          </a:prstGeom>
          <a:noFill/>
        </p:spPr>
        <p:txBody>
          <a:bodyPr wrap="square" rtlCol="0">
            <a:spAutoFit/>
          </a:bodyPr>
          <a:lstStyle/>
          <a:p>
            <a:r>
              <a:rPr kumimoji="1" lang="ja-JP" altLang="en-US" b="1" dirty="0" smtClean="0">
                <a:solidFill>
                  <a:schemeClr val="accent1"/>
                </a:solidFill>
              </a:rPr>
              <a:t>電界</a:t>
            </a:r>
            <a:r>
              <a:rPr kumimoji="1" lang="en-US" altLang="ja-JP" b="1" dirty="0" smtClean="0">
                <a:solidFill>
                  <a:schemeClr val="accent1"/>
                </a:solidFill>
              </a:rPr>
              <a:t>E</a:t>
            </a:r>
            <a:endParaRPr kumimoji="1" lang="ja-JP" altLang="en-US" b="1" dirty="0">
              <a:solidFill>
                <a:schemeClr val="accent1"/>
              </a:solidFill>
            </a:endParaRPr>
          </a:p>
        </p:txBody>
      </p:sp>
      <p:sp>
        <p:nvSpPr>
          <p:cNvPr id="81" name="円/楕円 80"/>
          <p:cNvSpPr/>
          <p:nvPr/>
        </p:nvSpPr>
        <p:spPr>
          <a:xfrm flipH="1">
            <a:off x="6500826" y="264318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5" name="直線矢印コネクタ 84"/>
          <p:cNvCxnSpPr>
            <a:stCxn id="81" idx="3"/>
          </p:cNvCxnSpPr>
          <p:nvPr/>
        </p:nvCxnSpPr>
        <p:spPr>
          <a:xfrm rot="5400000">
            <a:off x="6404135" y="2607463"/>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6" name="円/楕円 85"/>
          <p:cNvSpPr/>
          <p:nvPr/>
        </p:nvSpPr>
        <p:spPr>
          <a:xfrm flipH="1">
            <a:off x="5786446" y="2071678"/>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7" name="直線矢印コネクタ 86"/>
          <p:cNvCxnSpPr>
            <a:stCxn id="86" idx="3"/>
          </p:cNvCxnSpPr>
          <p:nvPr/>
        </p:nvCxnSpPr>
        <p:spPr>
          <a:xfrm rot="5400000">
            <a:off x="5689755" y="2035959"/>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8" name="円/楕円 87"/>
          <p:cNvSpPr/>
          <p:nvPr/>
        </p:nvSpPr>
        <p:spPr>
          <a:xfrm flipH="1">
            <a:off x="6786578" y="2346964"/>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9" name="直線矢印コネクタ 88"/>
          <p:cNvCxnSpPr>
            <a:stCxn id="88" idx="3"/>
          </p:cNvCxnSpPr>
          <p:nvPr/>
        </p:nvCxnSpPr>
        <p:spPr>
          <a:xfrm rot="5400000">
            <a:off x="6689887" y="2311245"/>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0" name="円/楕円 89"/>
          <p:cNvSpPr/>
          <p:nvPr/>
        </p:nvSpPr>
        <p:spPr>
          <a:xfrm flipH="1">
            <a:off x="6786578" y="2989906"/>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1" name="直線矢印コネクタ 90"/>
          <p:cNvCxnSpPr>
            <a:stCxn id="90" idx="3"/>
          </p:cNvCxnSpPr>
          <p:nvPr/>
        </p:nvCxnSpPr>
        <p:spPr>
          <a:xfrm rot="5400000">
            <a:off x="6689887" y="2954187"/>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5" name="稲妻 94"/>
          <p:cNvSpPr/>
          <p:nvPr/>
        </p:nvSpPr>
        <p:spPr>
          <a:xfrm rot="14951611">
            <a:off x="3440421" y="4869189"/>
            <a:ext cx="571504" cy="571504"/>
          </a:xfrm>
          <a:prstGeom prst="lightningBol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テキスト ボックス 95"/>
          <p:cNvSpPr txBox="1"/>
          <p:nvPr/>
        </p:nvSpPr>
        <p:spPr>
          <a:xfrm>
            <a:off x="3214678" y="5417122"/>
            <a:ext cx="928694" cy="369332"/>
          </a:xfrm>
          <a:prstGeom prst="rect">
            <a:avLst/>
          </a:prstGeom>
          <a:noFill/>
        </p:spPr>
        <p:txBody>
          <a:bodyPr wrap="square" rtlCol="0">
            <a:spAutoFit/>
          </a:bodyPr>
          <a:lstStyle/>
          <a:p>
            <a:r>
              <a:rPr kumimoji="1" lang="ja-JP" altLang="en-US" dirty="0" smtClean="0">
                <a:solidFill>
                  <a:schemeClr val="accent2">
                    <a:lumMod val="75000"/>
                  </a:schemeClr>
                </a:solidFill>
              </a:rPr>
              <a:t>宇宙線</a:t>
            </a:r>
            <a:endParaRPr kumimoji="1" lang="ja-JP" altLang="en-US"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0"/>
          <p:cNvGrpSpPr/>
          <p:nvPr/>
        </p:nvGrpSpPr>
        <p:grpSpPr>
          <a:xfrm>
            <a:off x="-2000296" y="241187"/>
            <a:ext cx="12715964" cy="6402755"/>
            <a:chOff x="1928794" y="1230836"/>
            <a:chExt cx="4439302" cy="4342098"/>
          </a:xfrm>
        </p:grpSpPr>
        <p:sp>
          <p:nvSpPr>
            <p:cNvPr id="54" name="円/楕円 53"/>
            <p:cNvSpPr/>
            <p:nvPr/>
          </p:nvSpPr>
          <p:spPr>
            <a:xfrm>
              <a:off x="3653451" y="1500174"/>
              <a:ext cx="2714645"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円/楕円 7"/>
            <p:cNvSpPr/>
            <p:nvPr/>
          </p:nvSpPr>
          <p:spPr>
            <a:xfrm>
              <a:off x="1928794" y="1928802"/>
              <a:ext cx="2714644"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3" name="グループ化 34"/>
            <p:cNvGrpSpPr/>
            <p:nvPr/>
          </p:nvGrpSpPr>
          <p:grpSpPr>
            <a:xfrm>
              <a:off x="4373428" y="4858554"/>
              <a:ext cx="144784" cy="714380"/>
              <a:chOff x="3071802" y="5430058"/>
              <a:chExt cx="144784" cy="714380"/>
            </a:xfrm>
            <a:scene3d>
              <a:camera prst="orthographicFront">
                <a:rot lat="0" lon="0" rev="0"/>
              </a:camera>
              <a:lightRig rig="threePt" dir="t"/>
            </a:scene3d>
          </p:grpSpPr>
          <p:cxnSp>
            <p:nvCxnSpPr>
              <p:cNvPr id="26" name="直線コネクタ 25"/>
              <p:cNvCxnSpPr/>
              <p:nvPr/>
            </p:nvCxnSpPr>
            <p:spPr>
              <a:xfrm rot="5400000">
                <a:off x="2715406" y="5786454"/>
                <a:ext cx="71438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rot="5400000">
                <a:off x="2965374" y="5795236"/>
                <a:ext cx="501310" cy="111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3" name="カギ線コネクタ 42"/>
            <p:cNvCxnSpPr/>
            <p:nvPr/>
          </p:nvCxnSpPr>
          <p:spPr>
            <a:xfrm rot="16200000" flipH="1">
              <a:off x="2928926" y="3786190"/>
              <a:ext cx="1785950" cy="1071570"/>
            </a:xfrm>
            <a:prstGeom prst="bentConnector3">
              <a:avLst>
                <a:gd name="adj1" fmla="val 9894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カギ線コネクタ 42"/>
            <p:cNvCxnSpPr/>
            <p:nvPr/>
          </p:nvCxnSpPr>
          <p:spPr>
            <a:xfrm rot="5400000">
              <a:off x="4321967" y="4250537"/>
              <a:ext cx="1143008" cy="785818"/>
            </a:xfrm>
            <a:prstGeom prst="bentConnector3">
              <a:avLst>
                <a:gd name="adj1" fmla="val 9941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2928926" y="1488032"/>
              <a:ext cx="642942" cy="369332"/>
            </a:xfrm>
            <a:prstGeom prst="rect">
              <a:avLst/>
            </a:prstGeom>
            <a:noFill/>
          </p:spPr>
          <p:txBody>
            <a:bodyPr wrap="square" rtlCol="0">
              <a:spAutoFit/>
            </a:bodyPr>
            <a:lstStyle/>
            <a:p>
              <a:r>
                <a:rPr kumimoji="1" lang="en-US" altLang="ja-JP" dirty="0" smtClean="0"/>
                <a:t>A</a:t>
              </a:r>
              <a:endParaRPr kumimoji="1" lang="ja-JP" altLang="en-US" dirty="0"/>
            </a:p>
          </p:txBody>
        </p:sp>
        <p:sp>
          <p:nvSpPr>
            <p:cNvPr id="51" name="テキスト ボックス 50"/>
            <p:cNvSpPr txBox="1"/>
            <p:nvPr/>
          </p:nvSpPr>
          <p:spPr>
            <a:xfrm>
              <a:off x="4677678" y="1230836"/>
              <a:ext cx="642942" cy="369332"/>
            </a:xfrm>
            <a:prstGeom prst="rect">
              <a:avLst/>
            </a:prstGeom>
            <a:noFill/>
          </p:spPr>
          <p:txBody>
            <a:bodyPr wrap="square" rtlCol="0">
              <a:spAutoFit/>
            </a:bodyPr>
            <a:lstStyle/>
            <a:p>
              <a:r>
                <a:rPr lang="en-US" altLang="ja-JP" dirty="0"/>
                <a:t>B</a:t>
              </a:r>
              <a:endParaRPr kumimoji="1" lang="ja-JP" altLang="en-US" dirty="0"/>
            </a:p>
          </p:txBody>
        </p:sp>
      </p:grpSp>
      <p:sp>
        <p:nvSpPr>
          <p:cNvPr id="12" name="円/楕円 11"/>
          <p:cNvSpPr/>
          <p:nvPr/>
        </p:nvSpPr>
        <p:spPr>
          <a:xfrm flipH="1" flipV="1">
            <a:off x="4000496" y="142873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flipH="1" flipV="1">
            <a:off x="4857752" y="157161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flipH="1" flipV="1">
            <a:off x="3428992" y="185736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flipH="1" flipV="1">
            <a:off x="4286248" y="200024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flipH="1" flipV="1">
            <a:off x="4286248" y="242886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flipH="1" flipV="1">
            <a:off x="5143504"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flipH="1" flipV="1">
            <a:off x="3714744" y="285749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flipH="1" flipV="1">
            <a:off x="4572000" y="300037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flipH="1" flipV="1">
            <a:off x="4214810" y="307181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flipH="1" flipV="1">
            <a:off x="5072066" y="321468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flipH="1" flipV="1">
            <a:off x="3643306" y="350043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flipH="1" flipV="1">
            <a:off x="4500562" y="364331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flipH="1" flipV="1">
            <a:off x="4500562" y="407194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flipH="1" flipV="1">
            <a:off x="5357818" y="421481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円/楕円 26"/>
          <p:cNvSpPr/>
          <p:nvPr/>
        </p:nvSpPr>
        <p:spPr>
          <a:xfrm flipH="1" flipV="1">
            <a:off x="3929058" y="450057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flipH="1" flipV="1">
            <a:off x="4786314" y="464344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flipH="1" flipV="1">
            <a:off x="3857620" y="114298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円/楕円 29"/>
          <p:cNvSpPr/>
          <p:nvPr/>
        </p:nvSpPr>
        <p:spPr>
          <a:xfrm flipH="1" flipV="1">
            <a:off x="4714876" y="128586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楕円 30"/>
          <p:cNvSpPr/>
          <p:nvPr/>
        </p:nvSpPr>
        <p:spPr>
          <a:xfrm flipH="1" flipV="1">
            <a:off x="3286116" y="157161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円/楕円 32"/>
          <p:cNvSpPr/>
          <p:nvPr/>
        </p:nvSpPr>
        <p:spPr>
          <a:xfrm flipH="1" flipV="1">
            <a:off x="4143372" y="171448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円/楕円 33"/>
          <p:cNvSpPr/>
          <p:nvPr/>
        </p:nvSpPr>
        <p:spPr>
          <a:xfrm flipH="1" flipV="1">
            <a:off x="4143372"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34"/>
          <p:cNvSpPr/>
          <p:nvPr/>
        </p:nvSpPr>
        <p:spPr>
          <a:xfrm flipH="1" flipV="1">
            <a:off x="5000628" y="228599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円/楕円 35"/>
          <p:cNvSpPr/>
          <p:nvPr/>
        </p:nvSpPr>
        <p:spPr>
          <a:xfrm flipH="1" flipV="1">
            <a:off x="3571868"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楕円 36"/>
          <p:cNvSpPr/>
          <p:nvPr/>
        </p:nvSpPr>
        <p:spPr>
          <a:xfrm flipH="1" flipV="1">
            <a:off x="4429124" y="271462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楕円 37"/>
          <p:cNvSpPr/>
          <p:nvPr/>
        </p:nvSpPr>
        <p:spPr>
          <a:xfrm flipH="1" flipV="1">
            <a:off x="4071934" y="278605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円/楕円 39"/>
          <p:cNvSpPr/>
          <p:nvPr/>
        </p:nvSpPr>
        <p:spPr>
          <a:xfrm flipH="1" flipV="1">
            <a:off x="3500430" y="321468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0"/>
          <p:cNvSpPr/>
          <p:nvPr/>
        </p:nvSpPr>
        <p:spPr>
          <a:xfrm flipH="1" flipV="1">
            <a:off x="4357686" y="335756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円/楕円 41"/>
          <p:cNvSpPr/>
          <p:nvPr/>
        </p:nvSpPr>
        <p:spPr>
          <a:xfrm flipH="1" flipV="1">
            <a:off x="4357686"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円/楕円 43"/>
          <p:cNvSpPr/>
          <p:nvPr/>
        </p:nvSpPr>
        <p:spPr>
          <a:xfrm flipH="1" flipV="1">
            <a:off x="5214942" y="392906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円/楕円 45"/>
          <p:cNvSpPr/>
          <p:nvPr/>
        </p:nvSpPr>
        <p:spPr>
          <a:xfrm flipH="1" flipV="1">
            <a:off x="3786182" y="421481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円/楕円 46"/>
          <p:cNvSpPr/>
          <p:nvPr/>
        </p:nvSpPr>
        <p:spPr>
          <a:xfrm flipH="1" flipV="1">
            <a:off x="4643438" y="435769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円/楕円 47"/>
          <p:cNvSpPr/>
          <p:nvPr/>
        </p:nvSpPr>
        <p:spPr>
          <a:xfrm flipH="1" flipV="1">
            <a:off x="4429124" y="200024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円/楕円 48"/>
          <p:cNvSpPr/>
          <p:nvPr/>
        </p:nvSpPr>
        <p:spPr>
          <a:xfrm flipH="1" flipV="1">
            <a:off x="5286380"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円/楕円 51"/>
          <p:cNvSpPr/>
          <p:nvPr/>
        </p:nvSpPr>
        <p:spPr>
          <a:xfrm flipH="1" flipV="1">
            <a:off x="3857620" y="242886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52"/>
          <p:cNvSpPr/>
          <p:nvPr/>
        </p:nvSpPr>
        <p:spPr>
          <a:xfrm flipH="1" flipV="1">
            <a:off x="4714876"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flipH="1" flipV="1">
            <a:off x="4714876" y="300037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円/楕円 55"/>
          <p:cNvSpPr/>
          <p:nvPr/>
        </p:nvSpPr>
        <p:spPr>
          <a:xfrm flipH="1" flipV="1">
            <a:off x="5572132" y="314324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円/楕円 56"/>
          <p:cNvSpPr/>
          <p:nvPr/>
        </p:nvSpPr>
        <p:spPr>
          <a:xfrm flipH="1" flipV="1">
            <a:off x="4143372" y="342900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円/楕円 57"/>
          <p:cNvSpPr/>
          <p:nvPr/>
        </p:nvSpPr>
        <p:spPr>
          <a:xfrm flipH="1" flipV="1">
            <a:off x="5000628" y="357187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円/楕円 58"/>
          <p:cNvSpPr/>
          <p:nvPr/>
        </p:nvSpPr>
        <p:spPr>
          <a:xfrm flipH="1" flipV="1">
            <a:off x="4643438" y="364331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円/楕円 59"/>
          <p:cNvSpPr/>
          <p:nvPr/>
        </p:nvSpPr>
        <p:spPr>
          <a:xfrm flipH="1" flipV="1">
            <a:off x="5500694"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円/楕円 60"/>
          <p:cNvSpPr/>
          <p:nvPr/>
        </p:nvSpPr>
        <p:spPr>
          <a:xfrm flipH="1" flipV="1">
            <a:off x="4286248" y="171448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円/楕円 61"/>
          <p:cNvSpPr/>
          <p:nvPr/>
        </p:nvSpPr>
        <p:spPr>
          <a:xfrm flipH="1" flipV="1">
            <a:off x="5143504" y="185736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円/楕円 62"/>
          <p:cNvSpPr/>
          <p:nvPr/>
        </p:nvSpPr>
        <p:spPr>
          <a:xfrm flipH="1" flipV="1">
            <a:off x="3714744"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円/楕円 63"/>
          <p:cNvSpPr/>
          <p:nvPr/>
        </p:nvSpPr>
        <p:spPr>
          <a:xfrm flipH="1" flipV="1">
            <a:off x="4572000" y="228599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円/楕円 64"/>
          <p:cNvSpPr/>
          <p:nvPr/>
        </p:nvSpPr>
        <p:spPr>
          <a:xfrm flipH="1" flipV="1">
            <a:off x="4572000" y="271462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円/楕円 65"/>
          <p:cNvSpPr/>
          <p:nvPr/>
        </p:nvSpPr>
        <p:spPr>
          <a:xfrm flipH="1" flipV="1">
            <a:off x="5429256" y="285749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楕円 66"/>
          <p:cNvSpPr/>
          <p:nvPr/>
        </p:nvSpPr>
        <p:spPr>
          <a:xfrm flipH="1" flipV="1">
            <a:off x="4000496" y="314324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円/楕円 67"/>
          <p:cNvSpPr/>
          <p:nvPr/>
        </p:nvSpPr>
        <p:spPr>
          <a:xfrm flipH="1" flipV="1">
            <a:off x="4857752" y="328612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円/楕円 68"/>
          <p:cNvSpPr/>
          <p:nvPr/>
        </p:nvSpPr>
        <p:spPr>
          <a:xfrm flipH="1" flipV="1">
            <a:off x="4500562" y="335756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円/楕円 69"/>
          <p:cNvSpPr/>
          <p:nvPr/>
        </p:nvSpPr>
        <p:spPr>
          <a:xfrm flipH="1" flipV="1">
            <a:off x="5357818" y="350043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円/楕円 70"/>
          <p:cNvSpPr/>
          <p:nvPr/>
        </p:nvSpPr>
        <p:spPr>
          <a:xfrm flipH="1" flipV="1">
            <a:off x="3929058"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楕円 71"/>
          <p:cNvSpPr/>
          <p:nvPr/>
        </p:nvSpPr>
        <p:spPr>
          <a:xfrm flipH="1" flipV="1">
            <a:off x="1571604" y="21773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1869615" y="214290"/>
            <a:ext cx="1857388" cy="276999"/>
          </a:xfrm>
          <a:prstGeom prst="rect">
            <a:avLst/>
          </a:prstGeom>
          <a:noFill/>
        </p:spPr>
        <p:txBody>
          <a:bodyPr wrap="square" rtlCol="0">
            <a:spAutoFit/>
          </a:bodyPr>
          <a:lstStyle/>
          <a:p>
            <a:r>
              <a:rPr kumimoji="1" lang="ja-JP" altLang="en-US" sz="1200" dirty="0" smtClean="0"/>
              <a:t>気体原子</a:t>
            </a:r>
            <a:r>
              <a:rPr kumimoji="1" lang="en-US" altLang="ja-JP" sz="1200" dirty="0" smtClean="0"/>
              <a:t>(</a:t>
            </a:r>
            <a:r>
              <a:rPr kumimoji="1" lang="ja-JP" altLang="en-US" sz="1200" dirty="0" smtClean="0"/>
              <a:t>例；</a:t>
            </a:r>
            <a:r>
              <a:rPr kumimoji="1" lang="en-US" altLang="ja-JP" sz="1200" dirty="0" err="1" smtClean="0"/>
              <a:t>Ar</a:t>
            </a:r>
            <a:r>
              <a:rPr kumimoji="1" lang="en-US" altLang="ja-JP" sz="1200" dirty="0" smtClean="0"/>
              <a:t>)</a:t>
            </a:r>
            <a:endParaRPr kumimoji="1" lang="ja-JP" altLang="en-US" sz="1200" dirty="0"/>
          </a:p>
        </p:txBody>
      </p:sp>
      <p:sp>
        <p:nvSpPr>
          <p:cNvPr id="74" name="円/楕円 73"/>
          <p:cNvSpPr/>
          <p:nvPr/>
        </p:nvSpPr>
        <p:spPr>
          <a:xfrm flipH="1" flipV="1">
            <a:off x="1571604" y="574922"/>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1869615" y="571480"/>
            <a:ext cx="1857388" cy="276999"/>
          </a:xfrm>
          <a:prstGeom prst="rect">
            <a:avLst/>
          </a:prstGeom>
          <a:noFill/>
        </p:spPr>
        <p:txBody>
          <a:bodyPr wrap="square" rtlCol="0">
            <a:spAutoFit/>
          </a:bodyPr>
          <a:lstStyle/>
          <a:p>
            <a:r>
              <a:rPr kumimoji="1" lang="ja-JP" altLang="en-US" sz="1200" dirty="0" smtClean="0"/>
              <a:t>気体イオン</a:t>
            </a:r>
            <a:r>
              <a:rPr kumimoji="1" lang="en-US" altLang="ja-JP" sz="1200" dirty="0" smtClean="0"/>
              <a:t>(</a:t>
            </a:r>
            <a:r>
              <a:rPr kumimoji="1" lang="ja-JP" altLang="en-US" sz="1200" dirty="0" smtClean="0"/>
              <a:t>例；</a:t>
            </a:r>
            <a:r>
              <a:rPr kumimoji="1" lang="en-US" altLang="ja-JP" sz="1200" dirty="0" err="1" smtClean="0"/>
              <a:t>Ar</a:t>
            </a:r>
            <a:r>
              <a:rPr kumimoji="1" lang="en-US" altLang="ja-JP" sz="1200" baseline="30000" dirty="0" smtClean="0"/>
              <a:t>+</a:t>
            </a:r>
            <a:r>
              <a:rPr kumimoji="1" lang="en-US" altLang="ja-JP" sz="1200" dirty="0" smtClean="0"/>
              <a:t>)</a:t>
            </a:r>
            <a:endParaRPr kumimoji="1" lang="ja-JP" altLang="en-US" sz="1200" dirty="0"/>
          </a:p>
        </p:txBody>
      </p:sp>
      <p:sp>
        <p:nvSpPr>
          <p:cNvPr id="76" name="円/楕円 75"/>
          <p:cNvSpPr/>
          <p:nvPr/>
        </p:nvSpPr>
        <p:spPr>
          <a:xfrm flipH="1">
            <a:off x="3904540" y="276911"/>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4143372" y="214290"/>
            <a:ext cx="1857388" cy="276999"/>
          </a:xfrm>
          <a:prstGeom prst="rect">
            <a:avLst/>
          </a:prstGeom>
          <a:noFill/>
        </p:spPr>
        <p:txBody>
          <a:bodyPr wrap="square" rtlCol="0">
            <a:spAutoFit/>
          </a:bodyPr>
          <a:lstStyle/>
          <a:p>
            <a:r>
              <a:rPr lang="ja-JP" altLang="en-US" sz="1200" dirty="0" smtClean="0"/>
              <a:t>電子</a:t>
            </a:r>
            <a:r>
              <a:rPr lang="en-US" altLang="ja-JP" sz="1200" dirty="0" smtClean="0"/>
              <a:t>(e)</a:t>
            </a:r>
            <a:endParaRPr kumimoji="1" lang="ja-JP" altLang="en-US" sz="1200" dirty="0"/>
          </a:p>
        </p:txBody>
      </p:sp>
      <p:sp>
        <p:nvSpPr>
          <p:cNvPr id="78" name="円/楕円 77"/>
          <p:cNvSpPr/>
          <p:nvPr/>
        </p:nvSpPr>
        <p:spPr>
          <a:xfrm flipH="1" flipV="1">
            <a:off x="3845361" y="574922"/>
            <a:ext cx="214314" cy="21431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p:cNvSpPr txBox="1"/>
          <p:nvPr/>
        </p:nvSpPr>
        <p:spPr>
          <a:xfrm>
            <a:off x="4143372" y="571480"/>
            <a:ext cx="1857388" cy="276999"/>
          </a:xfrm>
          <a:prstGeom prst="rect">
            <a:avLst/>
          </a:prstGeom>
          <a:noFill/>
        </p:spPr>
        <p:txBody>
          <a:bodyPr wrap="square" rtlCol="0">
            <a:spAutoFit/>
          </a:bodyPr>
          <a:lstStyle/>
          <a:p>
            <a:r>
              <a:rPr kumimoji="1" lang="ja-JP" altLang="en-US" sz="1200" dirty="0" smtClean="0">
                <a:solidFill>
                  <a:schemeClr val="bg1"/>
                </a:solidFill>
              </a:rPr>
              <a:t>気体原子</a:t>
            </a:r>
            <a:r>
              <a:rPr kumimoji="1" lang="en-US" altLang="ja-JP" sz="1200" dirty="0" smtClean="0">
                <a:solidFill>
                  <a:schemeClr val="bg1"/>
                </a:solidFill>
              </a:rPr>
              <a:t>(</a:t>
            </a:r>
            <a:r>
              <a:rPr kumimoji="1" lang="ja-JP" altLang="en-US" sz="1200" dirty="0" smtClean="0">
                <a:solidFill>
                  <a:schemeClr val="bg1"/>
                </a:solidFill>
              </a:rPr>
              <a:t>例；</a:t>
            </a:r>
            <a:r>
              <a:rPr kumimoji="1" lang="en-US" altLang="ja-JP" sz="1200" dirty="0" err="1" smtClean="0">
                <a:solidFill>
                  <a:schemeClr val="bg1"/>
                </a:solidFill>
              </a:rPr>
              <a:t>Ar</a:t>
            </a:r>
            <a:r>
              <a:rPr kumimoji="1" lang="en-US" altLang="ja-JP" sz="1200" dirty="0" smtClean="0">
                <a:solidFill>
                  <a:schemeClr val="bg1"/>
                </a:solidFill>
              </a:rPr>
              <a:t>)</a:t>
            </a:r>
            <a:endParaRPr kumimoji="1" lang="ja-JP" altLang="en-US" sz="1200" dirty="0">
              <a:solidFill>
                <a:schemeClr val="bg1"/>
              </a:solidFill>
            </a:endParaRPr>
          </a:p>
        </p:txBody>
      </p:sp>
      <p:sp>
        <p:nvSpPr>
          <p:cNvPr id="80" name="テキスト ボックス 79"/>
          <p:cNvSpPr txBox="1"/>
          <p:nvPr/>
        </p:nvSpPr>
        <p:spPr>
          <a:xfrm>
            <a:off x="6286512" y="0"/>
            <a:ext cx="2571768" cy="203132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b="1" dirty="0" smtClean="0">
                <a:solidFill>
                  <a:schemeClr val="accent6">
                    <a:lumMod val="75000"/>
                  </a:schemeClr>
                </a:solidFill>
              </a:rPr>
              <a:t>はじめの電離がおこります。初めての電離は宇宙線によるものと言われていますがホントのところはよくわかりません。熱電子が当たるのが最初かもしれません。</a:t>
            </a:r>
            <a:endParaRPr lang="ja-JP" altLang="en-US" b="1" dirty="0">
              <a:solidFill>
                <a:schemeClr val="accent6">
                  <a:lumMod val="75000"/>
                </a:schemeClr>
              </a:solidFill>
            </a:endParaRPr>
          </a:p>
        </p:txBody>
      </p:sp>
      <p:cxnSp>
        <p:nvCxnSpPr>
          <p:cNvPr id="82" name="直線矢印コネクタ 81"/>
          <p:cNvCxnSpPr/>
          <p:nvPr/>
        </p:nvCxnSpPr>
        <p:spPr>
          <a:xfrm rot="10800000" flipV="1">
            <a:off x="3571868" y="4000504"/>
            <a:ext cx="3357586" cy="50006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83" name="テキスト ボックス 82"/>
          <p:cNvSpPr txBox="1"/>
          <p:nvPr/>
        </p:nvSpPr>
        <p:spPr>
          <a:xfrm>
            <a:off x="5715008" y="4214818"/>
            <a:ext cx="1214446" cy="369332"/>
          </a:xfrm>
          <a:prstGeom prst="rect">
            <a:avLst/>
          </a:prstGeom>
          <a:noFill/>
        </p:spPr>
        <p:txBody>
          <a:bodyPr wrap="square" rtlCol="0">
            <a:spAutoFit/>
          </a:bodyPr>
          <a:lstStyle/>
          <a:p>
            <a:r>
              <a:rPr kumimoji="1" lang="ja-JP" altLang="en-US" b="1" dirty="0" smtClean="0">
                <a:solidFill>
                  <a:schemeClr val="accent1"/>
                </a:solidFill>
              </a:rPr>
              <a:t>電界</a:t>
            </a:r>
            <a:r>
              <a:rPr kumimoji="1" lang="en-US" altLang="ja-JP" b="1" dirty="0" smtClean="0">
                <a:solidFill>
                  <a:schemeClr val="accent1"/>
                </a:solidFill>
              </a:rPr>
              <a:t>E</a:t>
            </a:r>
            <a:endParaRPr kumimoji="1" lang="ja-JP" altLang="en-US" b="1" dirty="0">
              <a:solidFill>
                <a:schemeClr val="accent1"/>
              </a:solidFill>
            </a:endParaRPr>
          </a:p>
        </p:txBody>
      </p:sp>
      <p:sp>
        <p:nvSpPr>
          <p:cNvPr id="81" name="円/楕円 80"/>
          <p:cNvSpPr/>
          <p:nvPr/>
        </p:nvSpPr>
        <p:spPr>
          <a:xfrm flipH="1">
            <a:off x="6500826" y="264318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5" name="直線矢印コネクタ 84"/>
          <p:cNvCxnSpPr>
            <a:stCxn id="81" idx="3"/>
          </p:cNvCxnSpPr>
          <p:nvPr/>
        </p:nvCxnSpPr>
        <p:spPr>
          <a:xfrm rot="5400000">
            <a:off x="6404135" y="2607463"/>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6" name="円/楕円 85"/>
          <p:cNvSpPr/>
          <p:nvPr/>
        </p:nvSpPr>
        <p:spPr>
          <a:xfrm flipH="1">
            <a:off x="5786446" y="2071678"/>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7" name="直線矢印コネクタ 86"/>
          <p:cNvCxnSpPr>
            <a:stCxn id="86" idx="3"/>
          </p:cNvCxnSpPr>
          <p:nvPr/>
        </p:nvCxnSpPr>
        <p:spPr>
          <a:xfrm rot="5400000">
            <a:off x="5689755" y="2035959"/>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8" name="円/楕円 87"/>
          <p:cNvSpPr/>
          <p:nvPr/>
        </p:nvSpPr>
        <p:spPr>
          <a:xfrm flipH="1">
            <a:off x="6786578" y="2346964"/>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9" name="直線矢印コネクタ 88"/>
          <p:cNvCxnSpPr>
            <a:stCxn id="88" idx="3"/>
          </p:cNvCxnSpPr>
          <p:nvPr/>
        </p:nvCxnSpPr>
        <p:spPr>
          <a:xfrm rot="5400000">
            <a:off x="6689887" y="2311245"/>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0" name="円/楕円 89"/>
          <p:cNvSpPr/>
          <p:nvPr/>
        </p:nvSpPr>
        <p:spPr>
          <a:xfrm flipH="1">
            <a:off x="6786578" y="2989906"/>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1" name="直線矢印コネクタ 90"/>
          <p:cNvCxnSpPr>
            <a:stCxn id="90" idx="3"/>
          </p:cNvCxnSpPr>
          <p:nvPr/>
        </p:nvCxnSpPr>
        <p:spPr>
          <a:xfrm rot="5400000">
            <a:off x="6689887" y="2954187"/>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5" name="稲妻 94"/>
          <p:cNvSpPr/>
          <p:nvPr/>
        </p:nvSpPr>
        <p:spPr>
          <a:xfrm rot="14951611">
            <a:off x="3440421" y="4869189"/>
            <a:ext cx="571504" cy="571504"/>
          </a:xfrm>
          <a:prstGeom prst="lightningBol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円/楕円 91"/>
          <p:cNvSpPr/>
          <p:nvPr/>
        </p:nvSpPr>
        <p:spPr>
          <a:xfrm flipH="1">
            <a:off x="4143372" y="4572008"/>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3" name="直線矢印コネクタ 92"/>
          <p:cNvCxnSpPr/>
          <p:nvPr/>
        </p:nvCxnSpPr>
        <p:spPr>
          <a:xfrm rot="5400000" flipH="1" flipV="1">
            <a:off x="4173858" y="4398646"/>
            <a:ext cx="214314" cy="1324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7" name="テキスト ボックス 96"/>
          <p:cNvSpPr txBox="1"/>
          <p:nvPr/>
        </p:nvSpPr>
        <p:spPr>
          <a:xfrm>
            <a:off x="3857620" y="4786322"/>
            <a:ext cx="3500462" cy="923330"/>
          </a:xfrm>
          <a:prstGeom prst="rect">
            <a:avLst/>
          </a:prstGeom>
          <a:solidFill>
            <a:schemeClr val="bg1"/>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b="1" dirty="0" smtClean="0">
                <a:solidFill>
                  <a:schemeClr val="accent6">
                    <a:lumMod val="75000"/>
                  </a:schemeClr>
                </a:solidFill>
              </a:rPr>
              <a:t>気体イオンと電子に分かれます。電離によって放出される電子を二次電子と言います。</a:t>
            </a:r>
            <a:endParaRPr kumimoji="1" lang="ja-JP" altLang="en-US" b="1"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0"/>
          <p:cNvGrpSpPr/>
          <p:nvPr/>
        </p:nvGrpSpPr>
        <p:grpSpPr>
          <a:xfrm>
            <a:off x="-2000296" y="241187"/>
            <a:ext cx="12715964" cy="6402755"/>
            <a:chOff x="1928794" y="1230836"/>
            <a:chExt cx="4439302" cy="4342098"/>
          </a:xfrm>
        </p:grpSpPr>
        <p:sp>
          <p:nvSpPr>
            <p:cNvPr id="54" name="円/楕円 53"/>
            <p:cNvSpPr/>
            <p:nvPr/>
          </p:nvSpPr>
          <p:spPr>
            <a:xfrm>
              <a:off x="3653451" y="1500174"/>
              <a:ext cx="2714645"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円/楕円 7"/>
            <p:cNvSpPr/>
            <p:nvPr/>
          </p:nvSpPr>
          <p:spPr>
            <a:xfrm>
              <a:off x="1928794" y="1928802"/>
              <a:ext cx="2714644"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3" name="グループ化 34"/>
            <p:cNvGrpSpPr/>
            <p:nvPr/>
          </p:nvGrpSpPr>
          <p:grpSpPr>
            <a:xfrm>
              <a:off x="4373428" y="4858554"/>
              <a:ext cx="144784" cy="714380"/>
              <a:chOff x="3071802" y="5430058"/>
              <a:chExt cx="144784" cy="714380"/>
            </a:xfrm>
            <a:scene3d>
              <a:camera prst="orthographicFront">
                <a:rot lat="0" lon="0" rev="0"/>
              </a:camera>
              <a:lightRig rig="threePt" dir="t"/>
            </a:scene3d>
          </p:grpSpPr>
          <p:cxnSp>
            <p:nvCxnSpPr>
              <p:cNvPr id="26" name="直線コネクタ 25"/>
              <p:cNvCxnSpPr/>
              <p:nvPr/>
            </p:nvCxnSpPr>
            <p:spPr>
              <a:xfrm rot="5400000">
                <a:off x="2715406" y="5786454"/>
                <a:ext cx="71438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rot="5400000">
                <a:off x="2965374" y="5795236"/>
                <a:ext cx="501310" cy="111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3" name="カギ線コネクタ 42"/>
            <p:cNvCxnSpPr/>
            <p:nvPr/>
          </p:nvCxnSpPr>
          <p:spPr>
            <a:xfrm rot="16200000" flipH="1">
              <a:off x="2928926" y="3786190"/>
              <a:ext cx="1785950" cy="1071570"/>
            </a:xfrm>
            <a:prstGeom prst="bentConnector3">
              <a:avLst>
                <a:gd name="adj1" fmla="val 9894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カギ線コネクタ 42"/>
            <p:cNvCxnSpPr/>
            <p:nvPr/>
          </p:nvCxnSpPr>
          <p:spPr>
            <a:xfrm rot="5400000">
              <a:off x="4321967" y="4250537"/>
              <a:ext cx="1143008" cy="785818"/>
            </a:xfrm>
            <a:prstGeom prst="bentConnector3">
              <a:avLst>
                <a:gd name="adj1" fmla="val 9941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2928926" y="1488032"/>
              <a:ext cx="642942" cy="369332"/>
            </a:xfrm>
            <a:prstGeom prst="rect">
              <a:avLst/>
            </a:prstGeom>
            <a:noFill/>
          </p:spPr>
          <p:txBody>
            <a:bodyPr wrap="square" rtlCol="0">
              <a:spAutoFit/>
            </a:bodyPr>
            <a:lstStyle/>
            <a:p>
              <a:r>
                <a:rPr kumimoji="1" lang="en-US" altLang="ja-JP" dirty="0" smtClean="0"/>
                <a:t>A</a:t>
              </a:r>
              <a:endParaRPr kumimoji="1" lang="ja-JP" altLang="en-US" dirty="0"/>
            </a:p>
          </p:txBody>
        </p:sp>
        <p:sp>
          <p:nvSpPr>
            <p:cNvPr id="51" name="テキスト ボックス 50"/>
            <p:cNvSpPr txBox="1"/>
            <p:nvPr/>
          </p:nvSpPr>
          <p:spPr>
            <a:xfrm>
              <a:off x="4677678" y="1230836"/>
              <a:ext cx="642942" cy="369332"/>
            </a:xfrm>
            <a:prstGeom prst="rect">
              <a:avLst/>
            </a:prstGeom>
            <a:noFill/>
          </p:spPr>
          <p:txBody>
            <a:bodyPr wrap="square" rtlCol="0">
              <a:spAutoFit/>
            </a:bodyPr>
            <a:lstStyle/>
            <a:p>
              <a:r>
                <a:rPr lang="en-US" altLang="ja-JP" dirty="0"/>
                <a:t>B</a:t>
              </a:r>
              <a:endParaRPr kumimoji="1" lang="ja-JP" altLang="en-US" dirty="0"/>
            </a:p>
          </p:txBody>
        </p:sp>
      </p:grpSp>
      <p:sp>
        <p:nvSpPr>
          <p:cNvPr id="12" name="円/楕円 11"/>
          <p:cNvSpPr/>
          <p:nvPr/>
        </p:nvSpPr>
        <p:spPr>
          <a:xfrm flipH="1" flipV="1">
            <a:off x="4000496" y="142873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flipH="1" flipV="1">
            <a:off x="4857752" y="157161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flipH="1" flipV="1">
            <a:off x="3428992" y="185736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flipH="1" flipV="1">
            <a:off x="4286248" y="200024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flipH="1" flipV="1">
            <a:off x="4286248" y="242886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flipH="1" flipV="1">
            <a:off x="5143504"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flipH="1" flipV="1">
            <a:off x="3714744" y="285749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flipH="1" flipV="1">
            <a:off x="4572000" y="300037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flipH="1" flipV="1">
            <a:off x="4214810" y="307181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flipH="1" flipV="1">
            <a:off x="5072066" y="321468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flipH="1" flipV="1">
            <a:off x="3643306" y="350043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flipH="1" flipV="1">
            <a:off x="4500562" y="364331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flipH="1" flipV="1">
            <a:off x="4500562" y="407194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flipH="1" flipV="1">
            <a:off x="5357818" y="421481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円/楕円 26"/>
          <p:cNvSpPr/>
          <p:nvPr/>
        </p:nvSpPr>
        <p:spPr>
          <a:xfrm flipH="1" flipV="1">
            <a:off x="3929058" y="450057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flipH="1" flipV="1">
            <a:off x="4786314" y="464344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flipH="1" flipV="1">
            <a:off x="3857620" y="114298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円/楕円 29"/>
          <p:cNvSpPr/>
          <p:nvPr/>
        </p:nvSpPr>
        <p:spPr>
          <a:xfrm flipH="1" flipV="1">
            <a:off x="4714876" y="128586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楕円 30"/>
          <p:cNvSpPr/>
          <p:nvPr/>
        </p:nvSpPr>
        <p:spPr>
          <a:xfrm flipH="1" flipV="1">
            <a:off x="3286116" y="157161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円/楕円 32"/>
          <p:cNvSpPr/>
          <p:nvPr/>
        </p:nvSpPr>
        <p:spPr>
          <a:xfrm flipH="1" flipV="1">
            <a:off x="4143372" y="171448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円/楕円 33"/>
          <p:cNvSpPr/>
          <p:nvPr/>
        </p:nvSpPr>
        <p:spPr>
          <a:xfrm flipH="1" flipV="1">
            <a:off x="4143372"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34"/>
          <p:cNvSpPr/>
          <p:nvPr/>
        </p:nvSpPr>
        <p:spPr>
          <a:xfrm flipH="1" flipV="1">
            <a:off x="5000628" y="228599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円/楕円 35"/>
          <p:cNvSpPr/>
          <p:nvPr/>
        </p:nvSpPr>
        <p:spPr>
          <a:xfrm flipH="1" flipV="1">
            <a:off x="3571868"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楕円 36"/>
          <p:cNvSpPr/>
          <p:nvPr/>
        </p:nvSpPr>
        <p:spPr>
          <a:xfrm flipH="1" flipV="1">
            <a:off x="4429124" y="271462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楕円 37"/>
          <p:cNvSpPr/>
          <p:nvPr/>
        </p:nvSpPr>
        <p:spPr>
          <a:xfrm flipH="1" flipV="1">
            <a:off x="4071934" y="278605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円/楕円 39"/>
          <p:cNvSpPr/>
          <p:nvPr/>
        </p:nvSpPr>
        <p:spPr>
          <a:xfrm flipH="1" flipV="1">
            <a:off x="3500430" y="321468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0"/>
          <p:cNvSpPr/>
          <p:nvPr/>
        </p:nvSpPr>
        <p:spPr>
          <a:xfrm flipH="1" flipV="1">
            <a:off x="4357686" y="335756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円/楕円 41"/>
          <p:cNvSpPr/>
          <p:nvPr/>
        </p:nvSpPr>
        <p:spPr>
          <a:xfrm flipH="1" flipV="1">
            <a:off x="4357686"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円/楕円 43"/>
          <p:cNvSpPr/>
          <p:nvPr/>
        </p:nvSpPr>
        <p:spPr>
          <a:xfrm flipH="1" flipV="1">
            <a:off x="5214942" y="392906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円/楕円 45"/>
          <p:cNvSpPr/>
          <p:nvPr/>
        </p:nvSpPr>
        <p:spPr>
          <a:xfrm flipH="1" flipV="1">
            <a:off x="3786182" y="421481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円/楕円 46"/>
          <p:cNvSpPr/>
          <p:nvPr/>
        </p:nvSpPr>
        <p:spPr>
          <a:xfrm flipH="1" flipV="1">
            <a:off x="4643438" y="435769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円/楕円 47"/>
          <p:cNvSpPr/>
          <p:nvPr/>
        </p:nvSpPr>
        <p:spPr>
          <a:xfrm flipH="1" flipV="1">
            <a:off x="4429124" y="200024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円/楕円 48"/>
          <p:cNvSpPr/>
          <p:nvPr/>
        </p:nvSpPr>
        <p:spPr>
          <a:xfrm flipH="1" flipV="1">
            <a:off x="5286380"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円/楕円 51"/>
          <p:cNvSpPr/>
          <p:nvPr/>
        </p:nvSpPr>
        <p:spPr>
          <a:xfrm flipH="1" flipV="1">
            <a:off x="3857620" y="242886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52"/>
          <p:cNvSpPr/>
          <p:nvPr/>
        </p:nvSpPr>
        <p:spPr>
          <a:xfrm flipH="1" flipV="1">
            <a:off x="4714876"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flipH="1" flipV="1">
            <a:off x="4714876" y="300037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円/楕円 55"/>
          <p:cNvSpPr/>
          <p:nvPr/>
        </p:nvSpPr>
        <p:spPr>
          <a:xfrm flipH="1" flipV="1">
            <a:off x="5572132" y="314324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円/楕円 56"/>
          <p:cNvSpPr/>
          <p:nvPr/>
        </p:nvSpPr>
        <p:spPr>
          <a:xfrm flipH="1" flipV="1">
            <a:off x="4143372" y="342900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円/楕円 57"/>
          <p:cNvSpPr/>
          <p:nvPr/>
        </p:nvSpPr>
        <p:spPr>
          <a:xfrm flipH="1" flipV="1">
            <a:off x="5000628" y="357187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円/楕円 58"/>
          <p:cNvSpPr/>
          <p:nvPr/>
        </p:nvSpPr>
        <p:spPr>
          <a:xfrm flipH="1" flipV="1">
            <a:off x="4643438" y="364331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円/楕円 59"/>
          <p:cNvSpPr/>
          <p:nvPr/>
        </p:nvSpPr>
        <p:spPr>
          <a:xfrm flipH="1" flipV="1">
            <a:off x="5500694"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円/楕円 60"/>
          <p:cNvSpPr/>
          <p:nvPr/>
        </p:nvSpPr>
        <p:spPr>
          <a:xfrm flipH="1" flipV="1">
            <a:off x="4286248" y="171448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円/楕円 61"/>
          <p:cNvSpPr/>
          <p:nvPr/>
        </p:nvSpPr>
        <p:spPr>
          <a:xfrm flipH="1" flipV="1">
            <a:off x="5143504" y="185736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円/楕円 62"/>
          <p:cNvSpPr/>
          <p:nvPr/>
        </p:nvSpPr>
        <p:spPr>
          <a:xfrm flipH="1" flipV="1">
            <a:off x="3714744"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円/楕円 63"/>
          <p:cNvSpPr/>
          <p:nvPr/>
        </p:nvSpPr>
        <p:spPr>
          <a:xfrm flipH="1" flipV="1">
            <a:off x="4572000" y="228599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円/楕円 64"/>
          <p:cNvSpPr/>
          <p:nvPr/>
        </p:nvSpPr>
        <p:spPr>
          <a:xfrm flipH="1" flipV="1">
            <a:off x="4572000" y="271462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円/楕円 65"/>
          <p:cNvSpPr/>
          <p:nvPr/>
        </p:nvSpPr>
        <p:spPr>
          <a:xfrm flipH="1" flipV="1">
            <a:off x="5429256" y="285749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楕円 66"/>
          <p:cNvSpPr/>
          <p:nvPr/>
        </p:nvSpPr>
        <p:spPr>
          <a:xfrm flipH="1" flipV="1">
            <a:off x="4000496" y="314324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円/楕円 67"/>
          <p:cNvSpPr/>
          <p:nvPr/>
        </p:nvSpPr>
        <p:spPr>
          <a:xfrm flipH="1" flipV="1">
            <a:off x="4857752" y="328612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円/楕円 68"/>
          <p:cNvSpPr/>
          <p:nvPr/>
        </p:nvSpPr>
        <p:spPr>
          <a:xfrm flipH="1" flipV="1">
            <a:off x="4500562" y="335756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円/楕円 69"/>
          <p:cNvSpPr/>
          <p:nvPr/>
        </p:nvSpPr>
        <p:spPr>
          <a:xfrm flipH="1" flipV="1">
            <a:off x="5357818" y="350043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円/楕円 70"/>
          <p:cNvSpPr/>
          <p:nvPr/>
        </p:nvSpPr>
        <p:spPr>
          <a:xfrm flipH="1" flipV="1">
            <a:off x="3929058"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楕円 71"/>
          <p:cNvSpPr/>
          <p:nvPr/>
        </p:nvSpPr>
        <p:spPr>
          <a:xfrm flipH="1" flipV="1">
            <a:off x="1571604" y="21773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1869615" y="214290"/>
            <a:ext cx="1857388" cy="276999"/>
          </a:xfrm>
          <a:prstGeom prst="rect">
            <a:avLst/>
          </a:prstGeom>
          <a:noFill/>
        </p:spPr>
        <p:txBody>
          <a:bodyPr wrap="square" rtlCol="0">
            <a:spAutoFit/>
          </a:bodyPr>
          <a:lstStyle/>
          <a:p>
            <a:r>
              <a:rPr kumimoji="1" lang="ja-JP" altLang="en-US" sz="1200" dirty="0" smtClean="0"/>
              <a:t>気体原子</a:t>
            </a:r>
            <a:r>
              <a:rPr kumimoji="1" lang="en-US" altLang="ja-JP" sz="1200" dirty="0" smtClean="0"/>
              <a:t>(</a:t>
            </a:r>
            <a:r>
              <a:rPr kumimoji="1" lang="ja-JP" altLang="en-US" sz="1200" dirty="0" smtClean="0"/>
              <a:t>例；</a:t>
            </a:r>
            <a:r>
              <a:rPr kumimoji="1" lang="en-US" altLang="ja-JP" sz="1200" dirty="0" err="1" smtClean="0"/>
              <a:t>Ar</a:t>
            </a:r>
            <a:r>
              <a:rPr kumimoji="1" lang="en-US" altLang="ja-JP" sz="1200" dirty="0" smtClean="0"/>
              <a:t>)</a:t>
            </a:r>
            <a:endParaRPr kumimoji="1" lang="ja-JP" altLang="en-US" sz="1200" dirty="0"/>
          </a:p>
        </p:txBody>
      </p:sp>
      <p:sp>
        <p:nvSpPr>
          <p:cNvPr id="74" name="円/楕円 73"/>
          <p:cNvSpPr/>
          <p:nvPr/>
        </p:nvSpPr>
        <p:spPr>
          <a:xfrm flipH="1" flipV="1">
            <a:off x="1571604" y="574922"/>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1869615" y="571480"/>
            <a:ext cx="1857388" cy="276999"/>
          </a:xfrm>
          <a:prstGeom prst="rect">
            <a:avLst/>
          </a:prstGeom>
          <a:noFill/>
        </p:spPr>
        <p:txBody>
          <a:bodyPr wrap="square" rtlCol="0">
            <a:spAutoFit/>
          </a:bodyPr>
          <a:lstStyle/>
          <a:p>
            <a:r>
              <a:rPr kumimoji="1" lang="ja-JP" altLang="en-US" sz="1200" dirty="0" smtClean="0"/>
              <a:t>気体イオン</a:t>
            </a:r>
            <a:r>
              <a:rPr kumimoji="1" lang="en-US" altLang="ja-JP" sz="1200" dirty="0" smtClean="0"/>
              <a:t>(</a:t>
            </a:r>
            <a:r>
              <a:rPr kumimoji="1" lang="ja-JP" altLang="en-US" sz="1200" dirty="0" smtClean="0"/>
              <a:t>例；</a:t>
            </a:r>
            <a:r>
              <a:rPr kumimoji="1" lang="en-US" altLang="ja-JP" sz="1200" dirty="0" err="1" smtClean="0"/>
              <a:t>Ar</a:t>
            </a:r>
            <a:r>
              <a:rPr kumimoji="1" lang="en-US" altLang="ja-JP" sz="1200" baseline="30000" dirty="0" smtClean="0"/>
              <a:t>+</a:t>
            </a:r>
            <a:r>
              <a:rPr kumimoji="1" lang="en-US" altLang="ja-JP" sz="1200" dirty="0" smtClean="0"/>
              <a:t>)</a:t>
            </a:r>
            <a:endParaRPr kumimoji="1" lang="ja-JP" altLang="en-US" sz="1200" dirty="0"/>
          </a:p>
        </p:txBody>
      </p:sp>
      <p:sp>
        <p:nvSpPr>
          <p:cNvPr id="76" name="円/楕円 75"/>
          <p:cNvSpPr/>
          <p:nvPr/>
        </p:nvSpPr>
        <p:spPr>
          <a:xfrm flipH="1">
            <a:off x="3904540" y="276911"/>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4143372" y="214290"/>
            <a:ext cx="1857388" cy="276999"/>
          </a:xfrm>
          <a:prstGeom prst="rect">
            <a:avLst/>
          </a:prstGeom>
          <a:noFill/>
        </p:spPr>
        <p:txBody>
          <a:bodyPr wrap="square" rtlCol="0">
            <a:spAutoFit/>
          </a:bodyPr>
          <a:lstStyle/>
          <a:p>
            <a:r>
              <a:rPr lang="ja-JP" altLang="en-US" sz="1200" dirty="0" smtClean="0"/>
              <a:t>電子</a:t>
            </a:r>
            <a:r>
              <a:rPr lang="en-US" altLang="ja-JP" sz="1200" dirty="0" smtClean="0"/>
              <a:t>(e)</a:t>
            </a:r>
            <a:endParaRPr kumimoji="1" lang="ja-JP" altLang="en-US" sz="1200" dirty="0"/>
          </a:p>
        </p:txBody>
      </p:sp>
      <p:sp>
        <p:nvSpPr>
          <p:cNvPr id="78" name="円/楕円 77"/>
          <p:cNvSpPr/>
          <p:nvPr/>
        </p:nvSpPr>
        <p:spPr>
          <a:xfrm flipH="1" flipV="1">
            <a:off x="3845361" y="574922"/>
            <a:ext cx="214314" cy="21431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p:cNvSpPr txBox="1"/>
          <p:nvPr/>
        </p:nvSpPr>
        <p:spPr>
          <a:xfrm>
            <a:off x="4143372" y="571480"/>
            <a:ext cx="1857388" cy="276999"/>
          </a:xfrm>
          <a:prstGeom prst="rect">
            <a:avLst/>
          </a:prstGeom>
          <a:noFill/>
        </p:spPr>
        <p:txBody>
          <a:bodyPr wrap="square" rtlCol="0">
            <a:spAutoFit/>
          </a:bodyPr>
          <a:lstStyle/>
          <a:p>
            <a:r>
              <a:rPr kumimoji="1" lang="ja-JP" altLang="en-US" sz="1200" dirty="0" smtClean="0">
                <a:solidFill>
                  <a:schemeClr val="bg1"/>
                </a:solidFill>
              </a:rPr>
              <a:t>気体原子</a:t>
            </a:r>
            <a:r>
              <a:rPr kumimoji="1" lang="en-US" altLang="ja-JP" sz="1200" dirty="0" smtClean="0">
                <a:solidFill>
                  <a:schemeClr val="bg1"/>
                </a:solidFill>
              </a:rPr>
              <a:t>(</a:t>
            </a:r>
            <a:r>
              <a:rPr kumimoji="1" lang="ja-JP" altLang="en-US" sz="1200" dirty="0" smtClean="0">
                <a:solidFill>
                  <a:schemeClr val="bg1"/>
                </a:solidFill>
              </a:rPr>
              <a:t>例；</a:t>
            </a:r>
            <a:r>
              <a:rPr kumimoji="1" lang="en-US" altLang="ja-JP" sz="1200" dirty="0" err="1" smtClean="0">
                <a:solidFill>
                  <a:schemeClr val="bg1"/>
                </a:solidFill>
              </a:rPr>
              <a:t>Ar</a:t>
            </a:r>
            <a:r>
              <a:rPr kumimoji="1" lang="en-US" altLang="ja-JP" sz="1200" dirty="0" smtClean="0">
                <a:solidFill>
                  <a:schemeClr val="bg1"/>
                </a:solidFill>
              </a:rPr>
              <a:t>)</a:t>
            </a:r>
            <a:endParaRPr kumimoji="1" lang="ja-JP" altLang="en-US" sz="1200" dirty="0">
              <a:solidFill>
                <a:schemeClr val="bg1"/>
              </a:solidFill>
            </a:endParaRPr>
          </a:p>
        </p:txBody>
      </p:sp>
      <p:sp>
        <p:nvSpPr>
          <p:cNvPr id="80" name="テキスト ボックス 79"/>
          <p:cNvSpPr txBox="1"/>
          <p:nvPr/>
        </p:nvSpPr>
        <p:spPr>
          <a:xfrm>
            <a:off x="6286512" y="0"/>
            <a:ext cx="2571768" cy="147732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b="1" dirty="0" smtClean="0">
                <a:solidFill>
                  <a:schemeClr val="accent6">
                    <a:lumMod val="75000"/>
                  </a:schemeClr>
                </a:solidFill>
              </a:rPr>
              <a:t>二次電子がさらに違う気体原子に衝突します。</a:t>
            </a:r>
            <a:endParaRPr lang="en-US" altLang="ja-JP" b="1" dirty="0" smtClean="0">
              <a:solidFill>
                <a:schemeClr val="accent6">
                  <a:lumMod val="75000"/>
                </a:schemeClr>
              </a:solidFill>
            </a:endParaRPr>
          </a:p>
          <a:p>
            <a:r>
              <a:rPr lang="ja-JP" altLang="en-US" b="1" dirty="0" smtClean="0">
                <a:solidFill>
                  <a:schemeClr val="accent6">
                    <a:lumMod val="75000"/>
                  </a:schemeClr>
                </a:solidFill>
              </a:rPr>
              <a:t>電子が当たった別の気体原子は、電離し二次電子を放出します。</a:t>
            </a:r>
            <a:endParaRPr lang="ja-JP" altLang="en-US" b="1" dirty="0">
              <a:solidFill>
                <a:schemeClr val="accent6">
                  <a:lumMod val="75000"/>
                </a:schemeClr>
              </a:solidFill>
            </a:endParaRPr>
          </a:p>
        </p:txBody>
      </p:sp>
      <p:cxnSp>
        <p:nvCxnSpPr>
          <p:cNvPr id="82" name="直線矢印コネクタ 81"/>
          <p:cNvCxnSpPr/>
          <p:nvPr/>
        </p:nvCxnSpPr>
        <p:spPr>
          <a:xfrm rot="10800000" flipV="1">
            <a:off x="3571868" y="4000504"/>
            <a:ext cx="3357586" cy="50006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83" name="テキスト ボックス 82"/>
          <p:cNvSpPr txBox="1"/>
          <p:nvPr/>
        </p:nvSpPr>
        <p:spPr>
          <a:xfrm>
            <a:off x="5715008" y="4214818"/>
            <a:ext cx="1214446" cy="369332"/>
          </a:xfrm>
          <a:prstGeom prst="rect">
            <a:avLst/>
          </a:prstGeom>
          <a:noFill/>
        </p:spPr>
        <p:txBody>
          <a:bodyPr wrap="square" rtlCol="0">
            <a:spAutoFit/>
          </a:bodyPr>
          <a:lstStyle/>
          <a:p>
            <a:r>
              <a:rPr kumimoji="1" lang="ja-JP" altLang="en-US" b="1" dirty="0" smtClean="0">
                <a:solidFill>
                  <a:schemeClr val="accent1"/>
                </a:solidFill>
              </a:rPr>
              <a:t>電界</a:t>
            </a:r>
            <a:r>
              <a:rPr kumimoji="1" lang="en-US" altLang="ja-JP" b="1" dirty="0" smtClean="0">
                <a:solidFill>
                  <a:schemeClr val="accent1"/>
                </a:solidFill>
              </a:rPr>
              <a:t>E</a:t>
            </a:r>
            <a:endParaRPr kumimoji="1" lang="ja-JP" altLang="en-US" b="1" dirty="0">
              <a:solidFill>
                <a:schemeClr val="accent1"/>
              </a:solidFill>
            </a:endParaRPr>
          </a:p>
        </p:txBody>
      </p:sp>
      <p:sp>
        <p:nvSpPr>
          <p:cNvPr id="81" name="円/楕円 80"/>
          <p:cNvSpPr/>
          <p:nvPr/>
        </p:nvSpPr>
        <p:spPr>
          <a:xfrm flipH="1">
            <a:off x="6500826" y="264318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5" name="直線矢印コネクタ 84"/>
          <p:cNvCxnSpPr>
            <a:stCxn id="81" idx="3"/>
          </p:cNvCxnSpPr>
          <p:nvPr/>
        </p:nvCxnSpPr>
        <p:spPr>
          <a:xfrm rot="5400000">
            <a:off x="6404135" y="2607463"/>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6" name="円/楕円 85"/>
          <p:cNvSpPr/>
          <p:nvPr/>
        </p:nvSpPr>
        <p:spPr>
          <a:xfrm flipH="1">
            <a:off x="5786446" y="2071678"/>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7" name="直線矢印コネクタ 86"/>
          <p:cNvCxnSpPr>
            <a:stCxn id="86" idx="3"/>
          </p:cNvCxnSpPr>
          <p:nvPr/>
        </p:nvCxnSpPr>
        <p:spPr>
          <a:xfrm rot="5400000">
            <a:off x="5689755" y="2035959"/>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8" name="円/楕円 87"/>
          <p:cNvSpPr/>
          <p:nvPr/>
        </p:nvSpPr>
        <p:spPr>
          <a:xfrm flipH="1">
            <a:off x="6786578" y="2346964"/>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9" name="直線矢印コネクタ 88"/>
          <p:cNvCxnSpPr>
            <a:stCxn id="88" idx="3"/>
          </p:cNvCxnSpPr>
          <p:nvPr/>
        </p:nvCxnSpPr>
        <p:spPr>
          <a:xfrm rot="5400000">
            <a:off x="6689887" y="2311245"/>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0" name="円/楕円 89"/>
          <p:cNvSpPr/>
          <p:nvPr/>
        </p:nvSpPr>
        <p:spPr>
          <a:xfrm flipH="1">
            <a:off x="6786578" y="2989906"/>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1" name="直線矢印コネクタ 90"/>
          <p:cNvCxnSpPr>
            <a:stCxn id="90" idx="3"/>
          </p:cNvCxnSpPr>
          <p:nvPr/>
        </p:nvCxnSpPr>
        <p:spPr>
          <a:xfrm rot="5400000">
            <a:off x="6689887" y="2954187"/>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 name="円/楕円 91"/>
          <p:cNvSpPr/>
          <p:nvPr/>
        </p:nvSpPr>
        <p:spPr>
          <a:xfrm flipH="1">
            <a:off x="4225276" y="4143380"/>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3" name="直線矢印コネクタ 92"/>
          <p:cNvCxnSpPr>
            <a:endCxn id="71" idx="1"/>
          </p:cNvCxnSpPr>
          <p:nvPr/>
        </p:nvCxnSpPr>
        <p:spPr>
          <a:xfrm rot="10800000">
            <a:off x="4111986" y="3969118"/>
            <a:ext cx="184728" cy="1742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7" name="テキスト ボックス 96"/>
          <p:cNvSpPr txBox="1"/>
          <p:nvPr/>
        </p:nvSpPr>
        <p:spPr>
          <a:xfrm>
            <a:off x="3857620" y="4786322"/>
            <a:ext cx="3500462" cy="369332"/>
          </a:xfrm>
          <a:prstGeom prst="rect">
            <a:avLst/>
          </a:prstGeom>
          <a:solidFill>
            <a:schemeClr val="bg1"/>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b="1" dirty="0" smtClean="0">
                <a:solidFill>
                  <a:schemeClr val="accent6">
                    <a:lumMod val="75000"/>
                  </a:schemeClr>
                </a:solidFill>
              </a:rPr>
              <a:t>二次電子放出を繰り返します。</a:t>
            </a:r>
            <a:endParaRPr kumimoji="1" lang="ja-JP" altLang="en-US" b="1"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0"/>
          <p:cNvGrpSpPr/>
          <p:nvPr/>
        </p:nvGrpSpPr>
        <p:grpSpPr>
          <a:xfrm>
            <a:off x="-2000296" y="241187"/>
            <a:ext cx="12715964" cy="6402755"/>
            <a:chOff x="1928794" y="1230836"/>
            <a:chExt cx="4439302" cy="4342098"/>
          </a:xfrm>
        </p:grpSpPr>
        <p:sp>
          <p:nvSpPr>
            <p:cNvPr id="54" name="円/楕円 53"/>
            <p:cNvSpPr/>
            <p:nvPr/>
          </p:nvSpPr>
          <p:spPr>
            <a:xfrm>
              <a:off x="3653451" y="1500174"/>
              <a:ext cx="2714645"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円/楕円 7"/>
            <p:cNvSpPr/>
            <p:nvPr/>
          </p:nvSpPr>
          <p:spPr>
            <a:xfrm>
              <a:off x="1928794" y="1928802"/>
              <a:ext cx="2714644"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3" name="グループ化 34"/>
            <p:cNvGrpSpPr/>
            <p:nvPr/>
          </p:nvGrpSpPr>
          <p:grpSpPr>
            <a:xfrm>
              <a:off x="4373428" y="4858554"/>
              <a:ext cx="144784" cy="714380"/>
              <a:chOff x="3071802" y="5430058"/>
              <a:chExt cx="144784" cy="714380"/>
            </a:xfrm>
            <a:scene3d>
              <a:camera prst="orthographicFront">
                <a:rot lat="0" lon="0" rev="0"/>
              </a:camera>
              <a:lightRig rig="threePt" dir="t"/>
            </a:scene3d>
          </p:grpSpPr>
          <p:cxnSp>
            <p:nvCxnSpPr>
              <p:cNvPr id="26" name="直線コネクタ 25"/>
              <p:cNvCxnSpPr/>
              <p:nvPr/>
            </p:nvCxnSpPr>
            <p:spPr>
              <a:xfrm rot="5400000">
                <a:off x="2715406" y="5786454"/>
                <a:ext cx="71438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rot="5400000">
                <a:off x="2965374" y="5795236"/>
                <a:ext cx="501310" cy="111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3" name="カギ線コネクタ 42"/>
            <p:cNvCxnSpPr/>
            <p:nvPr/>
          </p:nvCxnSpPr>
          <p:spPr>
            <a:xfrm rot="16200000" flipH="1">
              <a:off x="2928926" y="3786190"/>
              <a:ext cx="1785950" cy="1071570"/>
            </a:xfrm>
            <a:prstGeom prst="bentConnector3">
              <a:avLst>
                <a:gd name="adj1" fmla="val 9894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カギ線コネクタ 42"/>
            <p:cNvCxnSpPr/>
            <p:nvPr/>
          </p:nvCxnSpPr>
          <p:spPr>
            <a:xfrm rot="5400000">
              <a:off x="4321967" y="4250537"/>
              <a:ext cx="1143008" cy="785818"/>
            </a:xfrm>
            <a:prstGeom prst="bentConnector3">
              <a:avLst>
                <a:gd name="adj1" fmla="val 9941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2928926" y="1488032"/>
              <a:ext cx="642942" cy="369332"/>
            </a:xfrm>
            <a:prstGeom prst="rect">
              <a:avLst/>
            </a:prstGeom>
            <a:noFill/>
          </p:spPr>
          <p:txBody>
            <a:bodyPr wrap="square" rtlCol="0">
              <a:spAutoFit/>
            </a:bodyPr>
            <a:lstStyle/>
            <a:p>
              <a:r>
                <a:rPr kumimoji="1" lang="en-US" altLang="ja-JP" dirty="0" smtClean="0"/>
                <a:t>A</a:t>
              </a:r>
              <a:endParaRPr kumimoji="1" lang="ja-JP" altLang="en-US" dirty="0"/>
            </a:p>
          </p:txBody>
        </p:sp>
        <p:sp>
          <p:nvSpPr>
            <p:cNvPr id="51" name="テキスト ボックス 50"/>
            <p:cNvSpPr txBox="1"/>
            <p:nvPr/>
          </p:nvSpPr>
          <p:spPr>
            <a:xfrm>
              <a:off x="4677678" y="1230836"/>
              <a:ext cx="642942" cy="369332"/>
            </a:xfrm>
            <a:prstGeom prst="rect">
              <a:avLst/>
            </a:prstGeom>
            <a:noFill/>
          </p:spPr>
          <p:txBody>
            <a:bodyPr wrap="square" rtlCol="0">
              <a:spAutoFit/>
            </a:bodyPr>
            <a:lstStyle/>
            <a:p>
              <a:r>
                <a:rPr lang="en-US" altLang="ja-JP" dirty="0"/>
                <a:t>B</a:t>
              </a:r>
              <a:endParaRPr kumimoji="1" lang="ja-JP" altLang="en-US" dirty="0"/>
            </a:p>
          </p:txBody>
        </p:sp>
      </p:grpSp>
      <p:sp>
        <p:nvSpPr>
          <p:cNvPr id="12" name="円/楕円 11"/>
          <p:cNvSpPr/>
          <p:nvPr/>
        </p:nvSpPr>
        <p:spPr>
          <a:xfrm flipH="1" flipV="1">
            <a:off x="4000496" y="142873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flipH="1" flipV="1">
            <a:off x="4857752" y="157161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flipH="1" flipV="1">
            <a:off x="3428992" y="185736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flipH="1" flipV="1">
            <a:off x="4286248" y="200024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flipH="1" flipV="1">
            <a:off x="4286248" y="242886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flipH="1" flipV="1">
            <a:off x="5143504"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flipH="1" flipV="1">
            <a:off x="3714744" y="285749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flipH="1" flipV="1">
            <a:off x="4572000" y="300037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flipH="1" flipV="1">
            <a:off x="4214810" y="307181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flipH="1" flipV="1">
            <a:off x="5072066" y="321468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flipH="1" flipV="1">
            <a:off x="3643306" y="350043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flipH="1" flipV="1">
            <a:off x="4500562" y="364331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flipH="1" flipV="1">
            <a:off x="4500562" y="407194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flipH="1" flipV="1">
            <a:off x="5357818" y="421481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円/楕円 26"/>
          <p:cNvSpPr/>
          <p:nvPr/>
        </p:nvSpPr>
        <p:spPr>
          <a:xfrm flipH="1" flipV="1">
            <a:off x="3929058" y="450057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flipH="1" flipV="1">
            <a:off x="4786314" y="464344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flipH="1" flipV="1">
            <a:off x="3857620" y="114298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円/楕円 29"/>
          <p:cNvSpPr/>
          <p:nvPr/>
        </p:nvSpPr>
        <p:spPr>
          <a:xfrm flipH="1" flipV="1">
            <a:off x="4714876" y="128586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楕円 30"/>
          <p:cNvSpPr/>
          <p:nvPr/>
        </p:nvSpPr>
        <p:spPr>
          <a:xfrm flipH="1" flipV="1">
            <a:off x="3286116" y="157161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円/楕円 32"/>
          <p:cNvSpPr/>
          <p:nvPr/>
        </p:nvSpPr>
        <p:spPr>
          <a:xfrm flipH="1" flipV="1">
            <a:off x="4143372" y="171448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円/楕円 33"/>
          <p:cNvSpPr/>
          <p:nvPr/>
        </p:nvSpPr>
        <p:spPr>
          <a:xfrm flipH="1" flipV="1">
            <a:off x="4143372"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34"/>
          <p:cNvSpPr/>
          <p:nvPr/>
        </p:nvSpPr>
        <p:spPr>
          <a:xfrm flipH="1" flipV="1">
            <a:off x="5000628" y="228599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円/楕円 35"/>
          <p:cNvSpPr/>
          <p:nvPr/>
        </p:nvSpPr>
        <p:spPr>
          <a:xfrm flipH="1" flipV="1">
            <a:off x="3571868"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楕円 36"/>
          <p:cNvSpPr/>
          <p:nvPr/>
        </p:nvSpPr>
        <p:spPr>
          <a:xfrm flipH="1" flipV="1">
            <a:off x="4429124" y="271462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楕円 37"/>
          <p:cNvSpPr/>
          <p:nvPr/>
        </p:nvSpPr>
        <p:spPr>
          <a:xfrm flipH="1" flipV="1">
            <a:off x="4071934" y="278605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円/楕円 39"/>
          <p:cNvSpPr/>
          <p:nvPr/>
        </p:nvSpPr>
        <p:spPr>
          <a:xfrm flipH="1" flipV="1">
            <a:off x="3500430" y="321468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0"/>
          <p:cNvSpPr/>
          <p:nvPr/>
        </p:nvSpPr>
        <p:spPr>
          <a:xfrm flipH="1" flipV="1">
            <a:off x="4357686" y="335756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円/楕円 41"/>
          <p:cNvSpPr/>
          <p:nvPr/>
        </p:nvSpPr>
        <p:spPr>
          <a:xfrm flipH="1" flipV="1">
            <a:off x="4357686"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円/楕円 43"/>
          <p:cNvSpPr/>
          <p:nvPr/>
        </p:nvSpPr>
        <p:spPr>
          <a:xfrm flipH="1" flipV="1">
            <a:off x="5214942" y="392906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円/楕円 45"/>
          <p:cNvSpPr/>
          <p:nvPr/>
        </p:nvSpPr>
        <p:spPr>
          <a:xfrm flipH="1" flipV="1">
            <a:off x="3786182" y="421481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円/楕円 46"/>
          <p:cNvSpPr/>
          <p:nvPr/>
        </p:nvSpPr>
        <p:spPr>
          <a:xfrm flipH="1" flipV="1">
            <a:off x="4643438" y="435769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円/楕円 47"/>
          <p:cNvSpPr/>
          <p:nvPr/>
        </p:nvSpPr>
        <p:spPr>
          <a:xfrm flipH="1" flipV="1">
            <a:off x="4429124" y="200024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円/楕円 48"/>
          <p:cNvSpPr/>
          <p:nvPr/>
        </p:nvSpPr>
        <p:spPr>
          <a:xfrm flipH="1" flipV="1">
            <a:off x="5286380"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円/楕円 51"/>
          <p:cNvSpPr/>
          <p:nvPr/>
        </p:nvSpPr>
        <p:spPr>
          <a:xfrm flipH="1" flipV="1">
            <a:off x="3857620" y="242886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52"/>
          <p:cNvSpPr/>
          <p:nvPr/>
        </p:nvSpPr>
        <p:spPr>
          <a:xfrm flipH="1" flipV="1">
            <a:off x="4714876"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flipH="1" flipV="1">
            <a:off x="4714876" y="300037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円/楕円 55"/>
          <p:cNvSpPr/>
          <p:nvPr/>
        </p:nvSpPr>
        <p:spPr>
          <a:xfrm flipH="1" flipV="1">
            <a:off x="5572132" y="314324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円/楕円 56"/>
          <p:cNvSpPr/>
          <p:nvPr/>
        </p:nvSpPr>
        <p:spPr>
          <a:xfrm flipH="1" flipV="1">
            <a:off x="4143372" y="342900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円/楕円 57"/>
          <p:cNvSpPr/>
          <p:nvPr/>
        </p:nvSpPr>
        <p:spPr>
          <a:xfrm flipH="1" flipV="1">
            <a:off x="5000628" y="357187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円/楕円 58"/>
          <p:cNvSpPr/>
          <p:nvPr/>
        </p:nvSpPr>
        <p:spPr>
          <a:xfrm flipH="1" flipV="1">
            <a:off x="4643438" y="364331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円/楕円 59"/>
          <p:cNvSpPr/>
          <p:nvPr/>
        </p:nvSpPr>
        <p:spPr>
          <a:xfrm flipH="1" flipV="1">
            <a:off x="5500694"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円/楕円 60"/>
          <p:cNvSpPr/>
          <p:nvPr/>
        </p:nvSpPr>
        <p:spPr>
          <a:xfrm flipH="1" flipV="1">
            <a:off x="4286248" y="171448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円/楕円 61"/>
          <p:cNvSpPr/>
          <p:nvPr/>
        </p:nvSpPr>
        <p:spPr>
          <a:xfrm flipH="1" flipV="1">
            <a:off x="5143504" y="185736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円/楕円 62"/>
          <p:cNvSpPr/>
          <p:nvPr/>
        </p:nvSpPr>
        <p:spPr>
          <a:xfrm flipH="1" flipV="1">
            <a:off x="3714744"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円/楕円 63"/>
          <p:cNvSpPr/>
          <p:nvPr/>
        </p:nvSpPr>
        <p:spPr>
          <a:xfrm flipH="1" flipV="1">
            <a:off x="4572000" y="228599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円/楕円 64"/>
          <p:cNvSpPr/>
          <p:nvPr/>
        </p:nvSpPr>
        <p:spPr>
          <a:xfrm flipH="1" flipV="1">
            <a:off x="4572000" y="271462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円/楕円 65"/>
          <p:cNvSpPr/>
          <p:nvPr/>
        </p:nvSpPr>
        <p:spPr>
          <a:xfrm flipH="1" flipV="1">
            <a:off x="5429256" y="285749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楕円 66"/>
          <p:cNvSpPr/>
          <p:nvPr/>
        </p:nvSpPr>
        <p:spPr>
          <a:xfrm flipH="1" flipV="1">
            <a:off x="4000496" y="314324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円/楕円 67"/>
          <p:cNvSpPr/>
          <p:nvPr/>
        </p:nvSpPr>
        <p:spPr>
          <a:xfrm flipH="1" flipV="1">
            <a:off x="4857752" y="328612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円/楕円 68"/>
          <p:cNvSpPr/>
          <p:nvPr/>
        </p:nvSpPr>
        <p:spPr>
          <a:xfrm flipH="1" flipV="1">
            <a:off x="4500562" y="335756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円/楕円 69"/>
          <p:cNvSpPr/>
          <p:nvPr/>
        </p:nvSpPr>
        <p:spPr>
          <a:xfrm flipH="1" flipV="1">
            <a:off x="5357818" y="350043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円/楕円 70"/>
          <p:cNvSpPr/>
          <p:nvPr/>
        </p:nvSpPr>
        <p:spPr>
          <a:xfrm flipH="1" flipV="1">
            <a:off x="3929058" y="378619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楕円 71"/>
          <p:cNvSpPr/>
          <p:nvPr/>
        </p:nvSpPr>
        <p:spPr>
          <a:xfrm flipH="1" flipV="1">
            <a:off x="1571604" y="21773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1869615" y="214290"/>
            <a:ext cx="1857388" cy="276999"/>
          </a:xfrm>
          <a:prstGeom prst="rect">
            <a:avLst/>
          </a:prstGeom>
          <a:noFill/>
        </p:spPr>
        <p:txBody>
          <a:bodyPr wrap="square" rtlCol="0">
            <a:spAutoFit/>
          </a:bodyPr>
          <a:lstStyle/>
          <a:p>
            <a:r>
              <a:rPr kumimoji="1" lang="ja-JP" altLang="en-US" sz="1200" dirty="0" smtClean="0"/>
              <a:t>気体原子</a:t>
            </a:r>
            <a:r>
              <a:rPr kumimoji="1" lang="en-US" altLang="ja-JP" sz="1200" dirty="0" smtClean="0"/>
              <a:t>(</a:t>
            </a:r>
            <a:r>
              <a:rPr kumimoji="1" lang="ja-JP" altLang="en-US" sz="1200" dirty="0" smtClean="0"/>
              <a:t>例；</a:t>
            </a:r>
            <a:r>
              <a:rPr kumimoji="1" lang="en-US" altLang="ja-JP" sz="1200" dirty="0" err="1" smtClean="0"/>
              <a:t>Ar</a:t>
            </a:r>
            <a:r>
              <a:rPr kumimoji="1" lang="en-US" altLang="ja-JP" sz="1200" dirty="0" smtClean="0"/>
              <a:t>)</a:t>
            </a:r>
            <a:endParaRPr kumimoji="1" lang="ja-JP" altLang="en-US" sz="1200" dirty="0"/>
          </a:p>
        </p:txBody>
      </p:sp>
      <p:sp>
        <p:nvSpPr>
          <p:cNvPr id="74" name="円/楕円 73"/>
          <p:cNvSpPr/>
          <p:nvPr/>
        </p:nvSpPr>
        <p:spPr>
          <a:xfrm flipH="1" flipV="1">
            <a:off x="1571604" y="574922"/>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1869615" y="571480"/>
            <a:ext cx="1857388" cy="276999"/>
          </a:xfrm>
          <a:prstGeom prst="rect">
            <a:avLst/>
          </a:prstGeom>
          <a:noFill/>
        </p:spPr>
        <p:txBody>
          <a:bodyPr wrap="square" rtlCol="0">
            <a:spAutoFit/>
          </a:bodyPr>
          <a:lstStyle/>
          <a:p>
            <a:r>
              <a:rPr kumimoji="1" lang="ja-JP" altLang="en-US" sz="1200" dirty="0" smtClean="0"/>
              <a:t>気体イオン</a:t>
            </a:r>
            <a:r>
              <a:rPr kumimoji="1" lang="en-US" altLang="ja-JP" sz="1200" dirty="0" smtClean="0"/>
              <a:t>(</a:t>
            </a:r>
            <a:r>
              <a:rPr kumimoji="1" lang="ja-JP" altLang="en-US" sz="1200" dirty="0" smtClean="0"/>
              <a:t>例；</a:t>
            </a:r>
            <a:r>
              <a:rPr kumimoji="1" lang="en-US" altLang="ja-JP" sz="1200" dirty="0" err="1" smtClean="0"/>
              <a:t>Ar</a:t>
            </a:r>
            <a:r>
              <a:rPr kumimoji="1" lang="en-US" altLang="ja-JP" sz="1200" baseline="30000" dirty="0" smtClean="0"/>
              <a:t>+</a:t>
            </a:r>
            <a:r>
              <a:rPr kumimoji="1" lang="en-US" altLang="ja-JP" sz="1200" dirty="0" smtClean="0"/>
              <a:t>)</a:t>
            </a:r>
            <a:endParaRPr kumimoji="1" lang="ja-JP" altLang="en-US" sz="1200" dirty="0"/>
          </a:p>
        </p:txBody>
      </p:sp>
      <p:sp>
        <p:nvSpPr>
          <p:cNvPr id="76" name="円/楕円 75"/>
          <p:cNvSpPr/>
          <p:nvPr/>
        </p:nvSpPr>
        <p:spPr>
          <a:xfrm flipH="1">
            <a:off x="3904540" y="276911"/>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4143372" y="214290"/>
            <a:ext cx="1857388" cy="276999"/>
          </a:xfrm>
          <a:prstGeom prst="rect">
            <a:avLst/>
          </a:prstGeom>
          <a:noFill/>
        </p:spPr>
        <p:txBody>
          <a:bodyPr wrap="square" rtlCol="0">
            <a:spAutoFit/>
          </a:bodyPr>
          <a:lstStyle/>
          <a:p>
            <a:r>
              <a:rPr lang="ja-JP" altLang="en-US" sz="1200" dirty="0" smtClean="0"/>
              <a:t>電子</a:t>
            </a:r>
            <a:r>
              <a:rPr lang="en-US" altLang="ja-JP" sz="1200" dirty="0" smtClean="0"/>
              <a:t>(e)</a:t>
            </a:r>
            <a:endParaRPr kumimoji="1" lang="ja-JP" altLang="en-US" sz="1200" dirty="0"/>
          </a:p>
        </p:txBody>
      </p:sp>
      <p:sp>
        <p:nvSpPr>
          <p:cNvPr id="78" name="円/楕円 77"/>
          <p:cNvSpPr/>
          <p:nvPr/>
        </p:nvSpPr>
        <p:spPr>
          <a:xfrm flipH="1" flipV="1">
            <a:off x="3845361" y="574922"/>
            <a:ext cx="214314" cy="21431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p:cNvSpPr txBox="1"/>
          <p:nvPr/>
        </p:nvSpPr>
        <p:spPr>
          <a:xfrm>
            <a:off x="4143372" y="571480"/>
            <a:ext cx="1857388" cy="276999"/>
          </a:xfrm>
          <a:prstGeom prst="rect">
            <a:avLst/>
          </a:prstGeom>
          <a:noFill/>
        </p:spPr>
        <p:txBody>
          <a:bodyPr wrap="square" rtlCol="0">
            <a:spAutoFit/>
          </a:bodyPr>
          <a:lstStyle/>
          <a:p>
            <a:r>
              <a:rPr kumimoji="1" lang="ja-JP" altLang="en-US" sz="1200" dirty="0" smtClean="0">
                <a:solidFill>
                  <a:schemeClr val="bg1"/>
                </a:solidFill>
              </a:rPr>
              <a:t>気体原子</a:t>
            </a:r>
            <a:r>
              <a:rPr kumimoji="1" lang="en-US" altLang="ja-JP" sz="1200" dirty="0" smtClean="0">
                <a:solidFill>
                  <a:schemeClr val="bg1"/>
                </a:solidFill>
              </a:rPr>
              <a:t>(</a:t>
            </a:r>
            <a:r>
              <a:rPr kumimoji="1" lang="ja-JP" altLang="en-US" sz="1200" dirty="0" smtClean="0">
                <a:solidFill>
                  <a:schemeClr val="bg1"/>
                </a:solidFill>
              </a:rPr>
              <a:t>例；</a:t>
            </a:r>
            <a:r>
              <a:rPr kumimoji="1" lang="en-US" altLang="ja-JP" sz="1200" dirty="0" err="1" smtClean="0">
                <a:solidFill>
                  <a:schemeClr val="bg1"/>
                </a:solidFill>
              </a:rPr>
              <a:t>Ar</a:t>
            </a:r>
            <a:r>
              <a:rPr kumimoji="1" lang="en-US" altLang="ja-JP" sz="1200" dirty="0" smtClean="0">
                <a:solidFill>
                  <a:schemeClr val="bg1"/>
                </a:solidFill>
              </a:rPr>
              <a:t>)</a:t>
            </a:r>
            <a:endParaRPr kumimoji="1" lang="ja-JP" altLang="en-US" sz="1200" dirty="0">
              <a:solidFill>
                <a:schemeClr val="bg1"/>
              </a:solidFill>
            </a:endParaRPr>
          </a:p>
        </p:txBody>
      </p:sp>
      <p:sp>
        <p:nvSpPr>
          <p:cNvPr id="80" name="テキスト ボックス 79"/>
          <p:cNvSpPr txBox="1"/>
          <p:nvPr/>
        </p:nvSpPr>
        <p:spPr>
          <a:xfrm>
            <a:off x="6286512" y="0"/>
            <a:ext cx="2571768" cy="147732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b="1" dirty="0" smtClean="0">
                <a:solidFill>
                  <a:schemeClr val="accent6">
                    <a:lumMod val="75000"/>
                  </a:schemeClr>
                </a:solidFill>
              </a:rPr>
              <a:t>今度は、はじめに電離した時に発生した二次電子と二番目に発生した二次電子が気体原子を電離させます。</a:t>
            </a:r>
            <a:endParaRPr lang="ja-JP" altLang="en-US" b="1" dirty="0">
              <a:solidFill>
                <a:schemeClr val="accent6">
                  <a:lumMod val="75000"/>
                </a:schemeClr>
              </a:solidFill>
            </a:endParaRPr>
          </a:p>
        </p:txBody>
      </p:sp>
      <p:cxnSp>
        <p:nvCxnSpPr>
          <p:cNvPr id="82" name="直線矢印コネクタ 81"/>
          <p:cNvCxnSpPr/>
          <p:nvPr/>
        </p:nvCxnSpPr>
        <p:spPr>
          <a:xfrm rot="10800000" flipV="1">
            <a:off x="3571868" y="4000504"/>
            <a:ext cx="3357586" cy="50006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83" name="テキスト ボックス 82"/>
          <p:cNvSpPr txBox="1"/>
          <p:nvPr/>
        </p:nvSpPr>
        <p:spPr>
          <a:xfrm>
            <a:off x="5715008" y="4214818"/>
            <a:ext cx="1214446" cy="369332"/>
          </a:xfrm>
          <a:prstGeom prst="rect">
            <a:avLst/>
          </a:prstGeom>
          <a:noFill/>
        </p:spPr>
        <p:txBody>
          <a:bodyPr wrap="square" rtlCol="0">
            <a:spAutoFit/>
          </a:bodyPr>
          <a:lstStyle/>
          <a:p>
            <a:r>
              <a:rPr kumimoji="1" lang="ja-JP" altLang="en-US" b="1" dirty="0" smtClean="0">
                <a:solidFill>
                  <a:schemeClr val="accent1"/>
                </a:solidFill>
              </a:rPr>
              <a:t>電界</a:t>
            </a:r>
            <a:r>
              <a:rPr kumimoji="1" lang="en-US" altLang="ja-JP" b="1" dirty="0" smtClean="0">
                <a:solidFill>
                  <a:schemeClr val="accent1"/>
                </a:solidFill>
              </a:rPr>
              <a:t>E</a:t>
            </a:r>
            <a:endParaRPr kumimoji="1" lang="ja-JP" altLang="en-US" b="1" dirty="0">
              <a:solidFill>
                <a:schemeClr val="accent1"/>
              </a:solidFill>
            </a:endParaRPr>
          </a:p>
        </p:txBody>
      </p:sp>
      <p:sp>
        <p:nvSpPr>
          <p:cNvPr id="81" name="円/楕円 80"/>
          <p:cNvSpPr/>
          <p:nvPr/>
        </p:nvSpPr>
        <p:spPr>
          <a:xfrm flipH="1">
            <a:off x="6500826" y="264318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5" name="直線矢印コネクタ 84"/>
          <p:cNvCxnSpPr>
            <a:stCxn id="81" idx="3"/>
          </p:cNvCxnSpPr>
          <p:nvPr/>
        </p:nvCxnSpPr>
        <p:spPr>
          <a:xfrm rot="5400000">
            <a:off x="6404135" y="2607463"/>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6" name="円/楕円 85"/>
          <p:cNvSpPr/>
          <p:nvPr/>
        </p:nvSpPr>
        <p:spPr>
          <a:xfrm flipH="1">
            <a:off x="5786446" y="2071678"/>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7" name="直線矢印コネクタ 86"/>
          <p:cNvCxnSpPr>
            <a:stCxn id="86" idx="3"/>
          </p:cNvCxnSpPr>
          <p:nvPr/>
        </p:nvCxnSpPr>
        <p:spPr>
          <a:xfrm rot="5400000">
            <a:off x="5689755" y="2035959"/>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8" name="円/楕円 87"/>
          <p:cNvSpPr/>
          <p:nvPr/>
        </p:nvSpPr>
        <p:spPr>
          <a:xfrm flipH="1">
            <a:off x="6786578" y="2346964"/>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9" name="直線矢印コネクタ 88"/>
          <p:cNvCxnSpPr>
            <a:stCxn id="88" idx="3"/>
          </p:cNvCxnSpPr>
          <p:nvPr/>
        </p:nvCxnSpPr>
        <p:spPr>
          <a:xfrm rot="5400000">
            <a:off x="6689887" y="2311245"/>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0" name="円/楕円 89"/>
          <p:cNvSpPr/>
          <p:nvPr/>
        </p:nvSpPr>
        <p:spPr>
          <a:xfrm flipH="1">
            <a:off x="6786578" y="2989906"/>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1" name="直線矢印コネクタ 90"/>
          <p:cNvCxnSpPr>
            <a:stCxn id="90" idx="3"/>
          </p:cNvCxnSpPr>
          <p:nvPr/>
        </p:nvCxnSpPr>
        <p:spPr>
          <a:xfrm rot="5400000">
            <a:off x="6689887" y="2954187"/>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 name="円/楕円 91"/>
          <p:cNvSpPr/>
          <p:nvPr/>
        </p:nvSpPr>
        <p:spPr>
          <a:xfrm flipH="1">
            <a:off x="4225276" y="4143380"/>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3" name="直線矢印コネクタ 92"/>
          <p:cNvCxnSpPr>
            <a:endCxn id="71" idx="1"/>
          </p:cNvCxnSpPr>
          <p:nvPr/>
        </p:nvCxnSpPr>
        <p:spPr>
          <a:xfrm rot="10800000">
            <a:off x="4111986" y="3969118"/>
            <a:ext cx="184728" cy="1742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7" name="テキスト ボックス 96"/>
          <p:cNvSpPr txBox="1"/>
          <p:nvPr/>
        </p:nvSpPr>
        <p:spPr>
          <a:xfrm>
            <a:off x="3857620" y="4786322"/>
            <a:ext cx="3500462" cy="369332"/>
          </a:xfrm>
          <a:prstGeom prst="rect">
            <a:avLst/>
          </a:prstGeom>
          <a:solidFill>
            <a:schemeClr val="bg1"/>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b="1" dirty="0" smtClean="0">
                <a:solidFill>
                  <a:schemeClr val="accent6">
                    <a:lumMod val="75000"/>
                  </a:schemeClr>
                </a:solidFill>
              </a:rPr>
              <a:t>二次電子放出を繰り返します。</a:t>
            </a:r>
            <a:endParaRPr kumimoji="1" lang="en-US" altLang="ja-JP" b="1" dirty="0" smtClean="0">
              <a:solidFill>
                <a:schemeClr val="accent6">
                  <a:lumMod val="75000"/>
                </a:schemeClr>
              </a:solidFill>
            </a:endParaRPr>
          </a:p>
        </p:txBody>
      </p:sp>
      <p:sp>
        <p:nvSpPr>
          <p:cNvPr id="96" name="円/楕円 95"/>
          <p:cNvSpPr/>
          <p:nvPr/>
        </p:nvSpPr>
        <p:spPr>
          <a:xfrm flipH="1">
            <a:off x="4000496" y="371475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8" name="直線矢印コネクタ 97"/>
          <p:cNvCxnSpPr>
            <a:endCxn id="22" idx="1"/>
          </p:cNvCxnSpPr>
          <p:nvPr/>
        </p:nvCxnSpPr>
        <p:spPr>
          <a:xfrm rot="10800000">
            <a:off x="3826234" y="3683366"/>
            <a:ext cx="245700" cy="313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0"/>
          <p:cNvGrpSpPr/>
          <p:nvPr/>
        </p:nvGrpSpPr>
        <p:grpSpPr>
          <a:xfrm>
            <a:off x="-2000296" y="241187"/>
            <a:ext cx="12715964" cy="6402755"/>
            <a:chOff x="1928794" y="1230836"/>
            <a:chExt cx="4439302" cy="4342098"/>
          </a:xfrm>
        </p:grpSpPr>
        <p:sp>
          <p:nvSpPr>
            <p:cNvPr id="54" name="円/楕円 53"/>
            <p:cNvSpPr/>
            <p:nvPr/>
          </p:nvSpPr>
          <p:spPr>
            <a:xfrm>
              <a:off x="3653451" y="1500174"/>
              <a:ext cx="2714645"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円/楕円 7"/>
            <p:cNvSpPr/>
            <p:nvPr/>
          </p:nvSpPr>
          <p:spPr>
            <a:xfrm>
              <a:off x="1928794" y="1928802"/>
              <a:ext cx="2714644"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3" name="グループ化 34"/>
            <p:cNvGrpSpPr/>
            <p:nvPr/>
          </p:nvGrpSpPr>
          <p:grpSpPr>
            <a:xfrm>
              <a:off x="4373428" y="4858554"/>
              <a:ext cx="144784" cy="714380"/>
              <a:chOff x="3071802" y="5430058"/>
              <a:chExt cx="144784" cy="714380"/>
            </a:xfrm>
            <a:scene3d>
              <a:camera prst="orthographicFront">
                <a:rot lat="0" lon="0" rev="0"/>
              </a:camera>
              <a:lightRig rig="threePt" dir="t"/>
            </a:scene3d>
          </p:grpSpPr>
          <p:cxnSp>
            <p:nvCxnSpPr>
              <p:cNvPr id="26" name="直線コネクタ 25"/>
              <p:cNvCxnSpPr/>
              <p:nvPr/>
            </p:nvCxnSpPr>
            <p:spPr>
              <a:xfrm rot="5400000">
                <a:off x="2715406" y="5786454"/>
                <a:ext cx="71438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rot="5400000">
                <a:off x="2965374" y="5795236"/>
                <a:ext cx="501310" cy="111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3" name="カギ線コネクタ 42"/>
            <p:cNvCxnSpPr/>
            <p:nvPr/>
          </p:nvCxnSpPr>
          <p:spPr>
            <a:xfrm rot="16200000" flipH="1">
              <a:off x="2928926" y="3786190"/>
              <a:ext cx="1785950" cy="1071570"/>
            </a:xfrm>
            <a:prstGeom prst="bentConnector3">
              <a:avLst>
                <a:gd name="adj1" fmla="val 9894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カギ線コネクタ 42"/>
            <p:cNvCxnSpPr/>
            <p:nvPr/>
          </p:nvCxnSpPr>
          <p:spPr>
            <a:xfrm rot="5400000">
              <a:off x="4321967" y="4250537"/>
              <a:ext cx="1143008" cy="785818"/>
            </a:xfrm>
            <a:prstGeom prst="bentConnector3">
              <a:avLst>
                <a:gd name="adj1" fmla="val 9941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2928926" y="1488032"/>
              <a:ext cx="642942" cy="369332"/>
            </a:xfrm>
            <a:prstGeom prst="rect">
              <a:avLst/>
            </a:prstGeom>
            <a:noFill/>
          </p:spPr>
          <p:txBody>
            <a:bodyPr wrap="square" rtlCol="0">
              <a:spAutoFit/>
            </a:bodyPr>
            <a:lstStyle/>
            <a:p>
              <a:r>
                <a:rPr kumimoji="1" lang="en-US" altLang="ja-JP" dirty="0" smtClean="0"/>
                <a:t>A</a:t>
              </a:r>
              <a:endParaRPr kumimoji="1" lang="ja-JP" altLang="en-US" dirty="0"/>
            </a:p>
          </p:txBody>
        </p:sp>
        <p:sp>
          <p:nvSpPr>
            <p:cNvPr id="51" name="テキスト ボックス 50"/>
            <p:cNvSpPr txBox="1"/>
            <p:nvPr/>
          </p:nvSpPr>
          <p:spPr>
            <a:xfrm>
              <a:off x="4677678" y="1230836"/>
              <a:ext cx="642942" cy="369332"/>
            </a:xfrm>
            <a:prstGeom prst="rect">
              <a:avLst/>
            </a:prstGeom>
            <a:noFill/>
          </p:spPr>
          <p:txBody>
            <a:bodyPr wrap="square" rtlCol="0">
              <a:spAutoFit/>
            </a:bodyPr>
            <a:lstStyle/>
            <a:p>
              <a:r>
                <a:rPr lang="en-US" altLang="ja-JP" dirty="0"/>
                <a:t>B</a:t>
              </a:r>
              <a:endParaRPr kumimoji="1" lang="ja-JP" altLang="en-US" dirty="0"/>
            </a:p>
          </p:txBody>
        </p:sp>
      </p:grpSp>
      <p:sp>
        <p:nvSpPr>
          <p:cNvPr id="12" name="円/楕円 11"/>
          <p:cNvSpPr/>
          <p:nvPr/>
        </p:nvSpPr>
        <p:spPr>
          <a:xfrm flipH="1" flipV="1">
            <a:off x="4000496" y="142873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flipH="1" flipV="1">
            <a:off x="4857752" y="157161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flipH="1" flipV="1">
            <a:off x="3428992" y="185736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flipH="1" flipV="1">
            <a:off x="4286248" y="200024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flipH="1" flipV="1">
            <a:off x="4286248" y="242886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flipH="1" flipV="1">
            <a:off x="5143504"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flipH="1" flipV="1">
            <a:off x="3714744" y="285749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flipH="1" flipV="1">
            <a:off x="4572000" y="300037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flipH="1" flipV="1">
            <a:off x="4214810" y="307181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flipH="1" flipV="1">
            <a:off x="5072066" y="321468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flipH="1" flipV="1">
            <a:off x="3643306" y="3500438"/>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flipH="1" flipV="1">
            <a:off x="4500562" y="364331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flipH="1" flipV="1">
            <a:off x="4500562" y="407194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flipH="1" flipV="1">
            <a:off x="5357818" y="421481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円/楕円 26"/>
          <p:cNvSpPr/>
          <p:nvPr/>
        </p:nvSpPr>
        <p:spPr>
          <a:xfrm flipH="1" flipV="1">
            <a:off x="3929058" y="450057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flipH="1" flipV="1">
            <a:off x="4786314" y="464344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flipH="1" flipV="1">
            <a:off x="3857620" y="114298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円/楕円 29"/>
          <p:cNvSpPr/>
          <p:nvPr/>
        </p:nvSpPr>
        <p:spPr>
          <a:xfrm flipH="1" flipV="1">
            <a:off x="4714876" y="128586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楕円 30"/>
          <p:cNvSpPr/>
          <p:nvPr/>
        </p:nvSpPr>
        <p:spPr>
          <a:xfrm flipH="1" flipV="1">
            <a:off x="3286116" y="157161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円/楕円 32"/>
          <p:cNvSpPr/>
          <p:nvPr/>
        </p:nvSpPr>
        <p:spPr>
          <a:xfrm flipH="1" flipV="1">
            <a:off x="4143372" y="171448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円/楕円 33"/>
          <p:cNvSpPr/>
          <p:nvPr/>
        </p:nvSpPr>
        <p:spPr>
          <a:xfrm flipH="1" flipV="1">
            <a:off x="4143372"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34"/>
          <p:cNvSpPr/>
          <p:nvPr/>
        </p:nvSpPr>
        <p:spPr>
          <a:xfrm flipH="1" flipV="1">
            <a:off x="5000628" y="228599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円/楕円 35"/>
          <p:cNvSpPr/>
          <p:nvPr/>
        </p:nvSpPr>
        <p:spPr>
          <a:xfrm flipH="1" flipV="1">
            <a:off x="3571868"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楕円 36"/>
          <p:cNvSpPr/>
          <p:nvPr/>
        </p:nvSpPr>
        <p:spPr>
          <a:xfrm flipH="1" flipV="1">
            <a:off x="4429124" y="271462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楕円 37"/>
          <p:cNvSpPr/>
          <p:nvPr/>
        </p:nvSpPr>
        <p:spPr>
          <a:xfrm flipH="1" flipV="1">
            <a:off x="4071934" y="278605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円/楕円 39"/>
          <p:cNvSpPr/>
          <p:nvPr/>
        </p:nvSpPr>
        <p:spPr>
          <a:xfrm flipH="1" flipV="1">
            <a:off x="3500430" y="321468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0"/>
          <p:cNvSpPr/>
          <p:nvPr/>
        </p:nvSpPr>
        <p:spPr>
          <a:xfrm flipH="1" flipV="1">
            <a:off x="4357686" y="335756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円/楕円 41"/>
          <p:cNvSpPr/>
          <p:nvPr/>
        </p:nvSpPr>
        <p:spPr>
          <a:xfrm flipH="1" flipV="1">
            <a:off x="4357686"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円/楕円 43"/>
          <p:cNvSpPr/>
          <p:nvPr/>
        </p:nvSpPr>
        <p:spPr>
          <a:xfrm flipH="1" flipV="1">
            <a:off x="5214942" y="392906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円/楕円 45"/>
          <p:cNvSpPr/>
          <p:nvPr/>
        </p:nvSpPr>
        <p:spPr>
          <a:xfrm flipH="1" flipV="1">
            <a:off x="3786182" y="421481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円/楕円 46"/>
          <p:cNvSpPr/>
          <p:nvPr/>
        </p:nvSpPr>
        <p:spPr>
          <a:xfrm flipH="1" flipV="1">
            <a:off x="4643438" y="435769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円/楕円 47"/>
          <p:cNvSpPr/>
          <p:nvPr/>
        </p:nvSpPr>
        <p:spPr>
          <a:xfrm flipH="1" flipV="1">
            <a:off x="4429124" y="200024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円/楕円 48"/>
          <p:cNvSpPr/>
          <p:nvPr/>
        </p:nvSpPr>
        <p:spPr>
          <a:xfrm flipH="1" flipV="1">
            <a:off x="5286380"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円/楕円 51"/>
          <p:cNvSpPr/>
          <p:nvPr/>
        </p:nvSpPr>
        <p:spPr>
          <a:xfrm flipH="1" flipV="1">
            <a:off x="3857620" y="242886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52"/>
          <p:cNvSpPr/>
          <p:nvPr/>
        </p:nvSpPr>
        <p:spPr>
          <a:xfrm flipH="1" flipV="1">
            <a:off x="4714876"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flipH="1" flipV="1">
            <a:off x="4714876" y="300037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円/楕円 55"/>
          <p:cNvSpPr/>
          <p:nvPr/>
        </p:nvSpPr>
        <p:spPr>
          <a:xfrm flipH="1" flipV="1">
            <a:off x="5572132" y="314324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円/楕円 56"/>
          <p:cNvSpPr/>
          <p:nvPr/>
        </p:nvSpPr>
        <p:spPr>
          <a:xfrm flipH="1" flipV="1">
            <a:off x="4143372" y="342900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円/楕円 57"/>
          <p:cNvSpPr/>
          <p:nvPr/>
        </p:nvSpPr>
        <p:spPr>
          <a:xfrm flipH="1" flipV="1">
            <a:off x="5000628" y="357187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円/楕円 58"/>
          <p:cNvSpPr/>
          <p:nvPr/>
        </p:nvSpPr>
        <p:spPr>
          <a:xfrm flipH="1" flipV="1">
            <a:off x="4643438" y="364331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円/楕円 59"/>
          <p:cNvSpPr/>
          <p:nvPr/>
        </p:nvSpPr>
        <p:spPr>
          <a:xfrm flipH="1" flipV="1">
            <a:off x="5500694"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円/楕円 60"/>
          <p:cNvSpPr/>
          <p:nvPr/>
        </p:nvSpPr>
        <p:spPr>
          <a:xfrm flipH="1" flipV="1">
            <a:off x="4286248" y="171448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円/楕円 61"/>
          <p:cNvSpPr/>
          <p:nvPr/>
        </p:nvSpPr>
        <p:spPr>
          <a:xfrm flipH="1" flipV="1">
            <a:off x="5143504" y="185736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円/楕円 62"/>
          <p:cNvSpPr/>
          <p:nvPr/>
        </p:nvSpPr>
        <p:spPr>
          <a:xfrm flipH="1" flipV="1">
            <a:off x="3714744"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円/楕円 63"/>
          <p:cNvSpPr/>
          <p:nvPr/>
        </p:nvSpPr>
        <p:spPr>
          <a:xfrm flipH="1" flipV="1">
            <a:off x="4572000" y="228599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円/楕円 64"/>
          <p:cNvSpPr/>
          <p:nvPr/>
        </p:nvSpPr>
        <p:spPr>
          <a:xfrm flipH="1" flipV="1">
            <a:off x="4572000" y="271462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円/楕円 65"/>
          <p:cNvSpPr/>
          <p:nvPr/>
        </p:nvSpPr>
        <p:spPr>
          <a:xfrm flipH="1" flipV="1">
            <a:off x="5429256" y="285749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楕円 66"/>
          <p:cNvSpPr/>
          <p:nvPr/>
        </p:nvSpPr>
        <p:spPr>
          <a:xfrm flipH="1" flipV="1">
            <a:off x="4000496" y="314324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円/楕円 67"/>
          <p:cNvSpPr/>
          <p:nvPr/>
        </p:nvSpPr>
        <p:spPr>
          <a:xfrm flipH="1" flipV="1">
            <a:off x="4857752" y="328612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円/楕円 68"/>
          <p:cNvSpPr/>
          <p:nvPr/>
        </p:nvSpPr>
        <p:spPr>
          <a:xfrm flipH="1" flipV="1">
            <a:off x="4500562" y="335756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円/楕円 69"/>
          <p:cNvSpPr/>
          <p:nvPr/>
        </p:nvSpPr>
        <p:spPr>
          <a:xfrm flipH="1" flipV="1">
            <a:off x="5357818" y="350043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円/楕円 70"/>
          <p:cNvSpPr/>
          <p:nvPr/>
        </p:nvSpPr>
        <p:spPr>
          <a:xfrm flipH="1" flipV="1">
            <a:off x="3929058" y="378619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楕円 71"/>
          <p:cNvSpPr/>
          <p:nvPr/>
        </p:nvSpPr>
        <p:spPr>
          <a:xfrm flipH="1" flipV="1">
            <a:off x="1571604" y="21773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1869615" y="214290"/>
            <a:ext cx="1857388" cy="276999"/>
          </a:xfrm>
          <a:prstGeom prst="rect">
            <a:avLst/>
          </a:prstGeom>
          <a:noFill/>
        </p:spPr>
        <p:txBody>
          <a:bodyPr wrap="square" rtlCol="0">
            <a:spAutoFit/>
          </a:bodyPr>
          <a:lstStyle/>
          <a:p>
            <a:r>
              <a:rPr kumimoji="1" lang="ja-JP" altLang="en-US" sz="1200" dirty="0" smtClean="0"/>
              <a:t>気体原子</a:t>
            </a:r>
            <a:r>
              <a:rPr kumimoji="1" lang="en-US" altLang="ja-JP" sz="1200" dirty="0" smtClean="0"/>
              <a:t>(</a:t>
            </a:r>
            <a:r>
              <a:rPr kumimoji="1" lang="ja-JP" altLang="en-US" sz="1200" dirty="0" smtClean="0"/>
              <a:t>例；</a:t>
            </a:r>
            <a:r>
              <a:rPr kumimoji="1" lang="en-US" altLang="ja-JP" sz="1200" dirty="0" err="1" smtClean="0"/>
              <a:t>Ar</a:t>
            </a:r>
            <a:r>
              <a:rPr kumimoji="1" lang="en-US" altLang="ja-JP" sz="1200" dirty="0" smtClean="0"/>
              <a:t>)</a:t>
            </a:r>
            <a:endParaRPr kumimoji="1" lang="ja-JP" altLang="en-US" sz="1200" dirty="0"/>
          </a:p>
        </p:txBody>
      </p:sp>
      <p:sp>
        <p:nvSpPr>
          <p:cNvPr id="74" name="円/楕円 73"/>
          <p:cNvSpPr/>
          <p:nvPr/>
        </p:nvSpPr>
        <p:spPr>
          <a:xfrm flipH="1" flipV="1">
            <a:off x="1571604" y="574922"/>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1869615" y="571480"/>
            <a:ext cx="1857388" cy="276999"/>
          </a:xfrm>
          <a:prstGeom prst="rect">
            <a:avLst/>
          </a:prstGeom>
          <a:noFill/>
        </p:spPr>
        <p:txBody>
          <a:bodyPr wrap="square" rtlCol="0">
            <a:spAutoFit/>
          </a:bodyPr>
          <a:lstStyle/>
          <a:p>
            <a:r>
              <a:rPr kumimoji="1" lang="ja-JP" altLang="en-US" sz="1200" dirty="0" smtClean="0"/>
              <a:t>気体イオン</a:t>
            </a:r>
            <a:r>
              <a:rPr kumimoji="1" lang="en-US" altLang="ja-JP" sz="1200" dirty="0" smtClean="0"/>
              <a:t>(</a:t>
            </a:r>
            <a:r>
              <a:rPr kumimoji="1" lang="ja-JP" altLang="en-US" sz="1200" dirty="0" smtClean="0"/>
              <a:t>例；</a:t>
            </a:r>
            <a:r>
              <a:rPr kumimoji="1" lang="en-US" altLang="ja-JP" sz="1200" dirty="0" err="1" smtClean="0"/>
              <a:t>Ar</a:t>
            </a:r>
            <a:r>
              <a:rPr kumimoji="1" lang="en-US" altLang="ja-JP" sz="1200" baseline="30000" dirty="0" smtClean="0"/>
              <a:t>+</a:t>
            </a:r>
            <a:r>
              <a:rPr kumimoji="1" lang="en-US" altLang="ja-JP" sz="1200" dirty="0" smtClean="0"/>
              <a:t>)</a:t>
            </a:r>
            <a:endParaRPr kumimoji="1" lang="ja-JP" altLang="en-US" sz="1200" dirty="0"/>
          </a:p>
        </p:txBody>
      </p:sp>
      <p:sp>
        <p:nvSpPr>
          <p:cNvPr id="76" name="円/楕円 75"/>
          <p:cNvSpPr/>
          <p:nvPr/>
        </p:nvSpPr>
        <p:spPr>
          <a:xfrm flipH="1">
            <a:off x="3904540" y="276911"/>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4143372" y="214290"/>
            <a:ext cx="1857388" cy="276999"/>
          </a:xfrm>
          <a:prstGeom prst="rect">
            <a:avLst/>
          </a:prstGeom>
          <a:noFill/>
        </p:spPr>
        <p:txBody>
          <a:bodyPr wrap="square" rtlCol="0">
            <a:spAutoFit/>
          </a:bodyPr>
          <a:lstStyle/>
          <a:p>
            <a:r>
              <a:rPr lang="ja-JP" altLang="en-US" sz="1200" dirty="0" smtClean="0"/>
              <a:t>電子</a:t>
            </a:r>
            <a:r>
              <a:rPr lang="en-US" altLang="ja-JP" sz="1200" dirty="0" smtClean="0"/>
              <a:t>(e)</a:t>
            </a:r>
            <a:endParaRPr kumimoji="1" lang="ja-JP" altLang="en-US" sz="1200" dirty="0"/>
          </a:p>
        </p:txBody>
      </p:sp>
      <p:sp>
        <p:nvSpPr>
          <p:cNvPr id="78" name="円/楕円 77"/>
          <p:cNvSpPr/>
          <p:nvPr/>
        </p:nvSpPr>
        <p:spPr>
          <a:xfrm flipH="1" flipV="1">
            <a:off x="3845361" y="574922"/>
            <a:ext cx="214314" cy="21431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p:cNvSpPr txBox="1"/>
          <p:nvPr/>
        </p:nvSpPr>
        <p:spPr>
          <a:xfrm>
            <a:off x="4143372" y="571480"/>
            <a:ext cx="1857388" cy="276999"/>
          </a:xfrm>
          <a:prstGeom prst="rect">
            <a:avLst/>
          </a:prstGeom>
          <a:noFill/>
        </p:spPr>
        <p:txBody>
          <a:bodyPr wrap="square" rtlCol="0">
            <a:spAutoFit/>
          </a:bodyPr>
          <a:lstStyle/>
          <a:p>
            <a:r>
              <a:rPr kumimoji="1" lang="ja-JP" altLang="en-US" sz="1200" dirty="0" smtClean="0">
                <a:solidFill>
                  <a:schemeClr val="bg1"/>
                </a:solidFill>
              </a:rPr>
              <a:t>気体原子</a:t>
            </a:r>
            <a:r>
              <a:rPr kumimoji="1" lang="en-US" altLang="ja-JP" sz="1200" dirty="0" smtClean="0">
                <a:solidFill>
                  <a:schemeClr val="bg1"/>
                </a:solidFill>
              </a:rPr>
              <a:t>(</a:t>
            </a:r>
            <a:r>
              <a:rPr kumimoji="1" lang="ja-JP" altLang="en-US" sz="1200" dirty="0" smtClean="0">
                <a:solidFill>
                  <a:schemeClr val="bg1"/>
                </a:solidFill>
              </a:rPr>
              <a:t>例；</a:t>
            </a:r>
            <a:r>
              <a:rPr kumimoji="1" lang="en-US" altLang="ja-JP" sz="1200" dirty="0" err="1" smtClean="0">
                <a:solidFill>
                  <a:schemeClr val="bg1"/>
                </a:solidFill>
              </a:rPr>
              <a:t>Ar</a:t>
            </a:r>
            <a:r>
              <a:rPr kumimoji="1" lang="en-US" altLang="ja-JP" sz="1200" dirty="0" smtClean="0">
                <a:solidFill>
                  <a:schemeClr val="bg1"/>
                </a:solidFill>
              </a:rPr>
              <a:t>)</a:t>
            </a:r>
            <a:endParaRPr kumimoji="1" lang="ja-JP" altLang="en-US" sz="1200" dirty="0">
              <a:solidFill>
                <a:schemeClr val="bg1"/>
              </a:solidFill>
            </a:endParaRPr>
          </a:p>
        </p:txBody>
      </p:sp>
      <p:sp>
        <p:nvSpPr>
          <p:cNvPr id="80" name="テキスト ボックス 79"/>
          <p:cNvSpPr txBox="1"/>
          <p:nvPr/>
        </p:nvSpPr>
        <p:spPr>
          <a:xfrm>
            <a:off x="6286512" y="0"/>
            <a:ext cx="2571768" cy="203132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b="1" dirty="0" smtClean="0">
                <a:solidFill>
                  <a:schemeClr val="accent6">
                    <a:lumMod val="75000"/>
                  </a:schemeClr>
                </a:solidFill>
              </a:rPr>
              <a:t>二次電子がさらに違う気体原子に衝突します。</a:t>
            </a:r>
            <a:endParaRPr lang="en-US" altLang="ja-JP" b="1" dirty="0" smtClean="0">
              <a:solidFill>
                <a:schemeClr val="accent6">
                  <a:lumMod val="75000"/>
                </a:schemeClr>
              </a:solidFill>
            </a:endParaRPr>
          </a:p>
          <a:p>
            <a:r>
              <a:rPr lang="ja-JP" altLang="en-US" b="1" dirty="0" smtClean="0">
                <a:solidFill>
                  <a:schemeClr val="accent6">
                    <a:lumMod val="75000"/>
                  </a:schemeClr>
                </a:solidFill>
              </a:rPr>
              <a:t>電子が当たった別の気体原子は、電離し二次電子を放出します。</a:t>
            </a:r>
            <a:endParaRPr lang="en-US" altLang="ja-JP" b="1" dirty="0" smtClean="0">
              <a:solidFill>
                <a:schemeClr val="accent6">
                  <a:lumMod val="75000"/>
                </a:schemeClr>
              </a:solidFill>
            </a:endParaRPr>
          </a:p>
          <a:p>
            <a:r>
              <a:rPr lang="ja-JP" altLang="en-US" b="1" dirty="0" smtClean="0">
                <a:solidFill>
                  <a:schemeClr val="accent6">
                    <a:lumMod val="75000"/>
                  </a:schemeClr>
                </a:solidFill>
              </a:rPr>
              <a:t>これが繰り返し起こります。</a:t>
            </a:r>
            <a:endParaRPr lang="ja-JP" altLang="en-US" b="1" dirty="0">
              <a:solidFill>
                <a:schemeClr val="accent6">
                  <a:lumMod val="75000"/>
                </a:schemeClr>
              </a:solidFill>
            </a:endParaRPr>
          </a:p>
        </p:txBody>
      </p:sp>
      <p:cxnSp>
        <p:nvCxnSpPr>
          <p:cNvPr id="82" name="直線矢印コネクタ 81"/>
          <p:cNvCxnSpPr/>
          <p:nvPr/>
        </p:nvCxnSpPr>
        <p:spPr>
          <a:xfrm rot="10800000" flipV="1">
            <a:off x="3571868" y="4000504"/>
            <a:ext cx="3357586" cy="50006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83" name="テキスト ボックス 82"/>
          <p:cNvSpPr txBox="1"/>
          <p:nvPr/>
        </p:nvSpPr>
        <p:spPr>
          <a:xfrm>
            <a:off x="5715008" y="4214818"/>
            <a:ext cx="1214446" cy="369332"/>
          </a:xfrm>
          <a:prstGeom prst="rect">
            <a:avLst/>
          </a:prstGeom>
          <a:noFill/>
        </p:spPr>
        <p:txBody>
          <a:bodyPr wrap="square" rtlCol="0">
            <a:spAutoFit/>
          </a:bodyPr>
          <a:lstStyle/>
          <a:p>
            <a:r>
              <a:rPr kumimoji="1" lang="ja-JP" altLang="en-US" b="1" dirty="0" smtClean="0">
                <a:solidFill>
                  <a:schemeClr val="accent1"/>
                </a:solidFill>
              </a:rPr>
              <a:t>電界</a:t>
            </a:r>
            <a:r>
              <a:rPr kumimoji="1" lang="en-US" altLang="ja-JP" b="1" dirty="0" smtClean="0">
                <a:solidFill>
                  <a:schemeClr val="accent1"/>
                </a:solidFill>
              </a:rPr>
              <a:t>E</a:t>
            </a:r>
            <a:endParaRPr kumimoji="1" lang="ja-JP" altLang="en-US" b="1" dirty="0">
              <a:solidFill>
                <a:schemeClr val="accent1"/>
              </a:solidFill>
            </a:endParaRPr>
          </a:p>
        </p:txBody>
      </p:sp>
      <p:sp>
        <p:nvSpPr>
          <p:cNvPr id="81" name="円/楕円 80"/>
          <p:cNvSpPr/>
          <p:nvPr/>
        </p:nvSpPr>
        <p:spPr>
          <a:xfrm flipH="1">
            <a:off x="6500826" y="264318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5" name="直線矢印コネクタ 84"/>
          <p:cNvCxnSpPr>
            <a:stCxn id="81" idx="3"/>
          </p:cNvCxnSpPr>
          <p:nvPr/>
        </p:nvCxnSpPr>
        <p:spPr>
          <a:xfrm rot="5400000">
            <a:off x="6404135" y="2607463"/>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6" name="円/楕円 85"/>
          <p:cNvSpPr/>
          <p:nvPr/>
        </p:nvSpPr>
        <p:spPr>
          <a:xfrm flipH="1">
            <a:off x="5786446" y="2071678"/>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7" name="直線矢印コネクタ 86"/>
          <p:cNvCxnSpPr>
            <a:stCxn id="86" idx="3"/>
          </p:cNvCxnSpPr>
          <p:nvPr/>
        </p:nvCxnSpPr>
        <p:spPr>
          <a:xfrm rot="5400000">
            <a:off x="5689755" y="2035959"/>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8" name="円/楕円 87"/>
          <p:cNvSpPr/>
          <p:nvPr/>
        </p:nvSpPr>
        <p:spPr>
          <a:xfrm flipH="1">
            <a:off x="6786578" y="2346964"/>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9" name="直線矢印コネクタ 88"/>
          <p:cNvCxnSpPr>
            <a:stCxn id="88" idx="3"/>
          </p:cNvCxnSpPr>
          <p:nvPr/>
        </p:nvCxnSpPr>
        <p:spPr>
          <a:xfrm rot="5400000">
            <a:off x="6689887" y="2311245"/>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0" name="円/楕円 89"/>
          <p:cNvSpPr/>
          <p:nvPr/>
        </p:nvSpPr>
        <p:spPr>
          <a:xfrm flipH="1">
            <a:off x="6786578" y="2989906"/>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1" name="直線矢印コネクタ 90"/>
          <p:cNvCxnSpPr>
            <a:stCxn id="90" idx="3"/>
          </p:cNvCxnSpPr>
          <p:nvPr/>
        </p:nvCxnSpPr>
        <p:spPr>
          <a:xfrm rot="5400000">
            <a:off x="6689887" y="2954187"/>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 name="円/楕円 91"/>
          <p:cNvSpPr/>
          <p:nvPr/>
        </p:nvSpPr>
        <p:spPr>
          <a:xfrm flipH="1">
            <a:off x="4225276" y="4143380"/>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3" name="直線矢印コネクタ 92"/>
          <p:cNvCxnSpPr>
            <a:endCxn id="71" idx="1"/>
          </p:cNvCxnSpPr>
          <p:nvPr/>
        </p:nvCxnSpPr>
        <p:spPr>
          <a:xfrm rot="10800000">
            <a:off x="4111986" y="3969118"/>
            <a:ext cx="184728" cy="1742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7" name="テキスト ボックス 96"/>
          <p:cNvSpPr txBox="1"/>
          <p:nvPr/>
        </p:nvSpPr>
        <p:spPr>
          <a:xfrm>
            <a:off x="3857620" y="4786322"/>
            <a:ext cx="3500462" cy="923330"/>
          </a:xfrm>
          <a:prstGeom prst="rect">
            <a:avLst/>
          </a:prstGeom>
          <a:solidFill>
            <a:schemeClr val="bg1"/>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b="1" dirty="0" smtClean="0">
                <a:solidFill>
                  <a:schemeClr val="accent6">
                    <a:lumMod val="75000"/>
                  </a:schemeClr>
                </a:solidFill>
              </a:rPr>
              <a:t>二次電子放出を繰り返します。</a:t>
            </a:r>
            <a:endParaRPr lang="en-US" altLang="ja-JP" b="1" dirty="0" smtClean="0">
              <a:solidFill>
                <a:schemeClr val="accent6">
                  <a:lumMod val="75000"/>
                </a:schemeClr>
              </a:solidFill>
            </a:endParaRPr>
          </a:p>
          <a:p>
            <a:r>
              <a:rPr lang="ja-JP" altLang="en-US" b="1" dirty="0" smtClean="0">
                <a:solidFill>
                  <a:schemeClr val="accent6">
                    <a:lumMod val="75000"/>
                  </a:schemeClr>
                </a:solidFill>
              </a:rPr>
              <a:t>ネズミ算式に電離される気体原子の量は増えていきます。</a:t>
            </a:r>
            <a:endParaRPr lang="ja-JP" altLang="en-US" b="1" dirty="0">
              <a:solidFill>
                <a:schemeClr val="accent6">
                  <a:lumMod val="75000"/>
                </a:schemeClr>
              </a:solidFill>
            </a:endParaRPr>
          </a:p>
        </p:txBody>
      </p:sp>
      <p:sp>
        <p:nvSpPr>
          <p:cNvPr id="96" name="円/楕円 95"/>
          <p:cNvSpPr/>
          <p:nvPr/>
        </p:nvSpPr>
        <p:spPr>
          <a:xfrm flipH="1">
            <a:off x="4000496" y="371475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8" name="直線矢印コネクタ 97"/>
          <p:cNvCxnSpPr>
            <a:endCxn id="22" idx="1"/>
          </p:cNvCxnSpPr>
          <p:nvPr/>
        </p:nvCxnSpPr>
        <p:spPr>
          <a:xfrm rot="10800000">
            <a:off x="3826234" y="3683366"/>
            <a:ext cx="245700" cy="313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5" name="円/楕円 94"/>
          <p:cNvSpPr/>
          <p:nvPr/>
        </p:nvSpPr>
        <p:spPr>
          <a:xfrm flipH="1">
            <a:off x="3786182" y="3429000"/>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円/楕円 98"/>
          <p:cNvSpPr/>
          <p:nvPr/>
        </p:nvSpPr>
        <p:spPr>
          <a:xfrm flipH="1">
            <a:off x="4071934" y="3429000"/>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0" name="直線矢印コネクタ 99"/>
          <p:cNvCxnSpPr/>
          <p:nvPr/>
        </p:nvCxnSpPr>
        <p:spPr>
          <a:xfrm rot="5400000" flipH="1" flipV="1">
            <a:off x="3714744" y="3246072"/>
            <a:ext cx="245700" cy="400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a:endCxn id="67" idx="5"/>
          </p:cNvCxnSpPr>
          <p:nvPr/>
        </p:nvCxnSpPr>
        <p:spPr>
          <a:xfrm rot="16200000" flipV="1">
            <a:off x="3960444" y="3246072"/>
            <a:ext cx="214314"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0"/>
          <p:cNvGrpSpPr/>
          <p:nvPr/>
        </p:nvGrpSpPr>
        <p:grpSpPr>
          <a:xfrm>
            <a:off x="-2000296" y="241187"/>
            <a:ext cx="12715964" cy="6402755"/>
            <a:chOff x="1928794" y="1230836"/>
            <a:chExt cx="4439302" cy="4342098"/>
          </a:xfrm>
        </p:grpSpPr>
        <p:sp>
          <p:nvSpPr>
            <p:cNvPr id="54" name="円/楕円 53"/>
            <p:cNvSpPr/>
            <p:nvPr/>
          </p:nvSpPr>
          <p:spPr>
            <a:xfrm>
              <a:off x="3653451" y="1500174"/>
              <a:ext cx="2714645"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円/楕円 7"/>
            <p:cNvSpPr/>
            <p:nvPr/>
          </p:nvSpPr>
          <p:spPr>
            <a:xfrm>
              <a:off x="1928794" y="1928802"/>
              <a:ext cx="2714644"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3" name="グループ化 34"/>
            <p:cNvGrpSpPr/>
            <p:nvPr/>
          </p:nvGrpSpPr>
          <p:grpSpPr>
            <a:xfrm>
              <a:off x="4373428" y="4858554"/>
              <a:ext cx="144784" cy="714380"/>
              <a:chOff x="3071802" y="5430058"/>
              <a:chExt cx="144784" cy="714380"/>
            </a:xfrm>
            <a:scene3d>
              <a:camera prst="orthographicFront">
                <a:rot lat="0" lon="0" rev="0"/>
              </a:camera>
              <a:lightRig rig="threePt" dir="t"/>
            </a:scene3d>
          </p:grpSpPr>
          <p:cxnSp>
            <p:nvCxnSpPr>
              <p:cNvPr id="26" name="直線コネクタ 25"/>
              <p:cNvCxnSpPr/>
              <p:nvPr/>
            </p:nvCxnSpPr>
            <p:spPr>
              <a:xfrm rot="5400000">
                <a:off x="2715406" y="5786454"/>
                <a:ext cx="71438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rot="5400000">
                <a:off x="2965374" y="5795236"/>
                <a:ext cx="501310" cy="111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3" name="カギ線コネクタ 42"/>
            <p:cNvCxnSpPr/>
            <p:nvPr/>
          </p:nvCxnSpPr>
          <p:spPr>
            <a:xfrm rot="16200000" flipH="1">
              <a:off x="2928926" y="3786190"/>
              <a:ext cx="1785950" cy="1071570"/>
            </a:xfrm>
            <a:prstGeom prst="bentConnector3">
              <a:avLst>
                <a:gd name="adj1" fmla="val 9894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カギ線コネクタ 42"/>
            <p:cNvCxnSpPr/>
            <p:nvPr/>
          </p:nvCxnSpPr>
          <p:spPr>
            <a:xfrm rot="5400000">
              <a:off x="4321967" y="4250537"/>
              <a:ext cx="1143008" cy="785818"/>
            </a:xfrm>
            <a:prstGeom prst="bentConnector3">
              <a:avLst>
                <a:gd name="adj1" fmla="val 9941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2928926" y="1488032"/>
              <a:ext cx="642942" cy="369332"/>
            </a:xfrm>
            <a:prstGeom prst="rect">
              <a:avLst/>
            </a:prstGeom>
            <a:noFill/>
          </p:spPr>
          <p:txBody>
            <a:bodyPr wrap="square" rtlCol="0">
              <a:spAutoFit/>
            </a:bodyPr>
            <a:lstStyle/>
            <a:p>
              <a:r>
                <a:rPr kumimoji="1" lang="en-US" altLang="ja-JP" dirty="0" smtClean="0"/>
                <a:t>A</a:t>
              </a:r>
              <a:endParaRPr kumimoji="1" lang="ja-JP" altLang="en-US" dirty="0"/>
            </a:p>
          </p:txBody>
        </p:sp>
        <p:sp>
          <p:nvSpPr>
            <p:cNvPr id="51" name="テキスト ボックス 50"/>
            <p:cNvSpPr txBox="1"/>
            <p:nvPr/>
          </p:nvSpPr>
          <p:spPr>
            <a:xfrm>
              <a:off x="4677678" y="1230836"/>
              <a:ext cx="642942" cy="369332"/>
            </a:xfrm>
            <a:prstGeom prst="rect">
              <a:avLst/>
            </a:prstGeom>
            <a:noFill/>
          </p:spPr>
          <p:txBody>
            <a:bodyPr wrap="square" rtlCol="0">
              <a:spAutoFit/>
            </a:bodyPr>
            <a:lstStyle/>
            <a:p>
              <a:r>
                <a:rPr lang="en-US" altLang="ja-JP" dirty="0"/>
                <a:t>B</a:t>
              </a:r>
              <a:endParaRPr kumimoji="1" lang="ja-JP" altLang="en-US" dirty="0"/>
            </a:p>
          </p:txBody>
        </p:sp>
      </p:grpSp>
      <p:sp>
        <p:nvSpPr>
          <p:cNvPr id="12" name="円/楕円 11"/>
          <p:cNvSpPr/>
          <p:nvPr/>
        </p:nvSpPr>
        <p:spPr>
          <a:xfrm flipH="1" flipV="1">
            <a:off x="4000496" y="142873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flipH="1" flipV="1">
            <a:off x="4857752" y="1571612"/>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flipH="1" flipV="1">
            <a:off x="3428992" y="185736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flipH="1" flipV="1">
            <a:off x="4286248" y="200024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flipH="1" flipV="1">
            <a:off x="4286248" y="2428868"/>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flipH="1" flipV="1">
            <a:off x="5143504" y="2571744"/>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flipH="1" flipV="1">
            <a:off x="3714744" y="2857496"/>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flipH="1" flipV="1">
            <a:off x="4572000" y="3000372"/>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flipH="1" flipV="1">
            <a:off x="4214810" y="307181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flipH="1" flipV="1">
            <a:off x="5072066" y="3214686"/>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flipH="1" flipV="1">
            <a:off x="3643306" y="3500438"/>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flipH="1" flipV="1">
            <a:off x="4500562" y="3643314"/>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flipH="1" flipV="1">
            <a:off x="4500562" y="407194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flipH="1" flipV="1">
            <a:off x="5357818" y="4214818"/>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円/楕円 26"/>
          <p:cNvSpPr/>
          <p:nvPr/>
        </p:nvSpPr>
        <p:spPr>
          <a:xfrm flipH="1" flipV="1">
            <a:off x="3929058" y="450057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flipH="1" flipV="1">
            <a:off x="4786314" y="464344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flipH="1" flipV="1">
            <a:off x="3857620" y="114298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円/楕円 29"/>
          <p:cNvSpPr/>
          <p:nvPr/>
        </p:nvSpPr>
        <p:spPr>
          <a:xfrm flipH="1" flipV="1">
            <a:off x="4714876" y="128586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楕円 30"/>
          <p:cNvSpPr/>
          <p:nvPr/>
        </p:nvSpPr>
        <p:spPr>
          <a:xfrm flipH="1" flipV="1">
            <a:off x="3286116" y="157161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円/楕円 32"/>
          <p:cNvSpPr/>
          <p:nvPr/>
        </p:nvSpPr>
        <p:spPr>
          <a:xfrm flipH="1" flipV="1">
            <a:off x="4143372" y="1714488"/>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円/楕円 33"/>
          <p:cNvSpPr/>
          <p:nvPr/>
        </p:nvSpPr>
        <p:spPr>
          <a:xfrm flipH="1" flipV="1">
            <a:off x="4143372" y="2143116"/>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34"/>
          <p:cNvSpPr/>
          <p:nvPr/>
        </p:nvSpPr>
        <p:spPr>
          <a:xfrm flipH="1" flipV="1">
            <a:off x="5000628" y="2285992"/>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円/楕円 35"/>
          <p:cNvSpPr/>
          <p:nvPr/>
        </p:nvSpPr>
        <p:spPr>
          <a:xfrm flipH="1" flipV="1">
            <a:off x="3571868"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楕円 36"/>
          <p:cNvSpPr/>
          <p:nvPr/>
        </p:nvSpPr>
        <p:spPr>
          <a:xfrm flipH="1" flipV="1">
            <a:off x="4429124" y="271462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楕円 37"/>
          <p:cNvSpPr/>
          <p:nvPr/>
        </p:nvSpPr>
        <p:spPr>
          <a:xfrm flipH="1" flipV="1">
            <a:off x="4071934" y="2786058"/>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円/楕円 39"/>
          <p:cNvSpPr/>
          <p:nvPr/>
        </p:nvSpPr>
        <p:spPr>
          <a:xfrm flipH="1" flipV="1">
            <a:off x="3500430" y="321468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0"/>
          <p:cNvSpPr/>
          <p:nvPr/>
        </p:nvSpPr>
        <p:spPr>
          <a:xfrm flipH="1" flipV="1">
            <a:off x="4357686" y="335756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円/楕円 41"/>
          <p:cNvSpPr/>
          <p:nvPr/>
        </p:nvSpPr>
        <p:spPr>
          <a:xfrm flipH="1" flipV="1">
            <a:off x="4357686"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円/楕円 43"/>
          <p:cNvSpPr/>
          <p:nvPr/>
        </p:nvSpPr>
        <p:spPr>
          <a:xfrm flipH="1" flipV="1">
            <a:off x="5214942" y="3929066"/>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円/楕円 45"/>
          <p:cNvSpPr/>
          <p:nvPr/>
        </p:nvSpPr>
        <p:spPr>
          <a:xfrm flipH="1" flipV="1">
            <a:off x="3786182" y="421481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円/楕円 46"/>
          <p:cNvSpPr/>
          <p:nvPr/>
        </p:nvSpPr>
        <p:spPr>
          <a:xfrm flipH="1" flipV="1">
            <a:off x="4643438" y="435769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円/楕円 47"/>
          <p:cNvSpPr/>
          <p:nvPr/>
        </p:nvSpPr>
        <p:spPr>
          <a:xfrm flipH="1" flipV="1">
            <a:off x="4429124" y="200024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円/楕円 48"/>
          <p:cNvSpPr/>
          <p:nvPr/>
        </p:nvSpPr>
        <p:spPr>
          <a:xfrm flipH="1" flipV="1">
            <a:off x="5286380"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円/楕円 51"/>
          <p:cNvSpPr/>
          <p:nvPr/>
        </p:nvSpPr>
        <p:spPr>
          <a:xfrm flipH="1" flipV="1">
            <a:off x="3857620" y="2428868"/>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52"/>
          <p:cNvSpPr/>
          <p:nvPr/>
        </p:nvSpPr>
        <p:spPr>
          <a:xfrm flipH="1" flipV="1">
            <a:off x="4714876" y="2571744"/>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flipH="1" flipV="1">
            <a:off x="4714876" y="3000372"/>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円/楕円 55"/>
          <p:cNvSpPr/>
          <p:nvPr/>
        </p:nvSpPr>
        <p:spPr>
          <a:xfrm flipH="1" flipV="1">
            <a:off x="5572132" y="3143248"/>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円/楕円 56"/>
          <p:cNvSpPr/>
          <p:nvPr/>
        </p:nvSpPr>
        <p:spPr>
          <a:xfrm flipH="1" flipV="1">
            <a:off x="4143372" y="342900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円/楕円 57"/>
          <p:cNvSpPr/>
          <p:nvPr/>
        </p:nvSpPr>
        <p:spPr>
          <a:xfrm flipH="1" flipV="1">
            <a:off x="5000628" y="357187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円/楕円 58"/>
          <p:cNvSpPr/>
          <p:nvPr/>
        </p:nvSpPr>
        <p:spPr>
          <a:xfrm flipH="1" flipV="1">
            <a:off x="4643438" y="3643314"/>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円/楕円 59"/>
          <p:cNvSpPr/>
          <p:nvPr/>
        </p:nvSpPr>
        <p:spPr>
          <a:xfrm flipH="1" flipV="1">
            <a:off x="5500694" y="378619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円/楕円 60"/>
          <p:cNvSpPr/>
          <p:nvPr/>
        </p:nvSpPr>
        <p:spPr>
          <a:xfrm flipH="1" flipV="1">
            <a:off x="4286248" y="1714488"/>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円/楕円 61"/>
          <p:cNvSpPr/>
          <p:nvPr/>
        </p:nvSpPr>
        <p:spPr>
          <a:xfrm flipH="1" flipV="1">
            <a:off x="5143504" y="1857364"/>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円/楕円 62"/>
          <p:cNvSpPr/>
          <p:nvPr/>
        </p:nvSpPr>
        <p:spPr>
          <a:xfrm flipH="1" flipV="1">
            <a:off x="3714744" y="2143116"/>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円/楕円 63"/>
          <p:cNvSpPr/>
          <p:nvPr/>
        </p:nvSpPr>
        <p:spPr>
          <a:xfrm flipH="1" flipV="1">
            <a:off x="4572000" y="2285992"/>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円/楕円 64"/>
          <p:cNvSpPr/>
          <p:nvPr/>
        </p:nvSpPr>
        <p:spPr>
          <a:xfrm flipH="1" flipV="1">
            <a:off x="4572000" y="271462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円/楕円 65"/>
          <p:cNvSpPr/>
          <p:nvPr/>
        </p:nvSpPr>
        <p:spPr>
          <a:xfrm flipH="1" flipV="1">
            <a:off x="5429256" y="285749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楕円 66"/>
          <p:cNvSpPr/>
          <p:nvPr/>
        </p:nvSpPr>
        <p:spPr>
          <a:xfrm flipH="1" flipV="1">
            <a:off x="4000496" y="314324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円/楕円 67"/>
          <p:cNvSpPr/>
          <p:nvPr/>
        </p:nvSpPr>
        <p:spPr>
          <a:xfrm flipH="1" flipV="1">
            <a:off x="4857752" y="328612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円/楕円 68"/>
          <p:cNvSpPr/>
          <p:nvPr/>
        </p:nvSpPr>
        <p:spPr>
          <a:xfrm flipH="1" flipV="1">
            <a:off x="4500562" y="335756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円/楕円 69"/>
          <p:cNvSpPr/>
          <p:nvPr/>
        </p:nvSpPr>
        <p:spPr>
          <a:xfrm flipH="1" flipV="1">
            <a:off x="5357818" y="3500438"/>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円/楕円 70"/>
          <p:cNvSpPr/>
          <p:nvPr/>
        </p:nvSpPr>
        <p:spPr>
          <a:xfrm flipH="1" flipV="1">
            <a:off x="3929058" y="378619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楕円 71"/>
          <p:cNvSpPr/>
          <p:nvPr/>
        </p:nvSpPr>
        <p:spPr>
          <a:xfrm flipH="1" flipV="1">
            <a:off x="1571604" y="21773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1869615" y="214290"/>
            <a:ext cx="1857388" cy="276999"/>
          </a:xfrm>
          <a:prstGeom prst="rect">
            <a:avLst/>
          </a:prstGeom>
          <a:noFill/>
        </p:spPr>
        <p:txBody>
          <a:bodyPr wrap="square" rtlCol="0">
            <a:spAutoFit/>
          </a:bodyPr>
          <a:lstStyle/>
          <a:p>
            <a:r>
              <a:rPr kumimoji="1" lang="ja-JP" altLang="en-US" sz="1200" dirty="0" smtClean="0"/>
              <a:t>気体原子</a:t>
            </a:r>
            <a:r>
              <a:rPr kumimoji="1" lang="en-US" altLang="ja-JP" sz="1200" dirty="0" smtClean="0"/>
              <a:t>(</a:t>
            </a:r>
            <a:r>
              <a:rPr kumimoji="1" lang="ja-JP" altLang="en-US" sz="1200" dirty="0" smtClean="0"/>
              <a:t>例；</a:t>
            </a:r>
            <a:r>
              <a:rPr kumimoji="1" lang="en-US" altLang="ja-JP" sz="1200" dirty="0" err="1" smtClean="0"/>
              <a:t>Ar</a:t>
            </a:r>
            <a:r>
              <a:rPr kumimoji="1" lang="en-US" altLang="ja-JP" sz="1200" dirty="0" smtClean="0"/>
              <a:t>)</a:t>
            </a:r>
            <a:endParaRPr kumimoji="1" lang="ja-JP" altLang="en-US" sz="1200" dirty="0"/>
          </a:p>
        </p:txBody>
      </p:sp>
      <p:sp>
        <p:nvSpPr>
          <p:cNvPr id="74" name="円/楕円 73"/>
          <p:cNvSpPr/>
          <p:nvPr/>
        </p:nvSpPr>
        <p:spPr>
          <a:xfrm flipH="1" flipV="1">
            <a:off x="1571604" y="574922"/>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1869615" y="571480"/>
            <a:ext cx="1857388" cy="276999"/>
          </a:xfrm>
          <a:prstGeom prst="rect">
            <a:avLst/>
          </a:prstGeom>
          <a:noFill/>
        </p:spPr>
        <p:txBody>
          <a:bodyPr wrap="square" rtlCol="0">
            <a:spAutoFit/>
          </a:bodyPr>
          <a:lstStyle/>
          <a:p>
            <a:r>
              <a:rPr kumimoji="1" lang="ja-JP" altLang="en-US" sz="1200" dirty="0" smtClean="0"/>
              <a:t>気体イオン</a:t>
            </a:r>
            <a:r>
              <a:rPr kumimoji="1" lang="en-US" altLang="ja-JP" sz="1200" dirty="0" smtClean="0"/>
              <a:t>(</a:t>
            </a:r>
            <a:r>
              <a:rPr kumimoji="1" lang="ja-JP" altLang="en-US" sz="1200" dirty="0" smtClean="0"/>
              <a:t>例；</a:t>
            </a:r>
            <a:r>
              <a:rPr kumimoji="1" lang="en-US" altLang="ja-JP" sz="1200" dirty="0" err="1" smtClean="0"/>
              <a:t>Ar</a:t>
            </a:r>
            <a:r>
              <a:rPr kumimoji="1" lang="en-US" altLang="ja-JP" sz="1200" baseline="30000" dirty="0" smtClean="0"/>
              <a:t>+</a:t>
            </a:r>
            <a:r>
              <a:rPr kumimoji="1" lang="en-US" altLang="ja-JP" sz="1200" dirty="0" smtClean="0"/>
              <a:t>)</a:t>
            </a:r>
            <a:endParaRPr kumimoji="1" lang="ja-JP" altLang="en-US" sz="1200" dirty="0"/>
          </a:p>
        </p:txBody>
      </p:sp>
      <p:sp>
        <p:nvSpPr>
          <p:cNvPr id="76" name="円/楕円 75"/>
          <p:cNvSpPr/>
          <p:nvPr/>
        </p:nvSpPr>
        <p:spPr>
          <a:xfrm flipH="1">
            <a:off x="3904540" y="276911"/>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4143372" y="214290"/>
            <a:ext cx="1857388" cy="276999"/>
          </a:xfrm>
          <a:prstGeom prst="rect">
            <a:avLst/>
          </a:prstGeom>
          <a:noFill/>
        </p:spPr>
        <p:txBody>
          <a:bodyPr wrap="square" rtlCol="0">
            <a:spAutoFit/>
          </a:bodyPr>
          <a:lstStyle/>
          <a:p>
            <a:r>
              <a:rPr lang="ja-JP" altLang="en-US" sz="1200" dirty="0" smtClean="0"/>
              <a:t>電子</a:t>
            </a:r>
            <a:r>
              <a:rPr lang="en-US" altLang="ja-JP" sz="1200" dirty="0" smtClean="0"/>
              <a:t>(e)</a:t>
            </a:r>
            <a:endParaRPr kumimoji="1" lang="ja-JP" altLang="en-US" sz="1200" dirty="0"/>
          </a:p>
        </p:txBody>
      </p:sp>
      <p:sp>
        <p:nvSpPr>
          <p:cNvPr id="78" name="円/楕円 77"/>
          <p:cNvSpPr/>
          <p:nvPr/>
        </p:nvSpPr>
        <p:spPr>
          <a:xfrm flipH="1" flipV="1">
            <a:off x="3845361" y="574922"/>
            <a:ext cx="214314" cy="21431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p:cNvSpPr txBox="1"/>
          <p:nvPr/>
        </p:nvSpPr>
        <p:spPr>
          <a:xfrm>
            <a:off x="4143372" y="571480"/>
            <a:ext cx="1857388" cy="276999"/>
          </a:xfrm>
          <a:prstGeom prst="rect">
            <a:avLst/>
          </a:prstGeom>
          <a:noFill/>
        </p:spPr>
        <p:txBody>
          <a:bodyPr wrap="square" rtlCol="0">
            <a:spAutoFit/>
          </a:bodyPr>
          <a:lstStyle/>
          <a:p>
            <a:r>
              <a:rPr kumimoji="1" lang="ja-JP" altLang="en-US" sz="1200" dirty="0" smtClean="0">
                <a:solidFill>
                  <a:schemeClr val="bg1"/>
                </a:solidFill>
              </a:rPr>
              <a:t>気体原子</a:t>
            </a:r>
            <a:r>
              <a:rPr kumimoji="1" lang="en-US" altLang="ja-JP" sz="1200" dirty="0" smtClean="0">
                <a:solidFill>
                  <a:schemeClr val="bg1"/>
                </a:solidFill>
              </a:rPr>
              <a:t>(</a:t>
            </a:r>
            <a:r>
              <a:rPr kumimoji="1" lang="ja-JP" altLang="en-US" sz="1200" dirty="0" smtClean="0">
                <a:solidFill>
                  <a:schemeClr val="bg1"/>
                </a:solidFill>
              </a:rPr>
              <a:t>例；</a:t>
            </a:r>
            <a:r>
              <a:rPr kumimoji="1" lang="en-US" altLang="ja-JP" sz="1200" dirty="0" err="1" smtClean="0">
                <a:solidFill>
                  <a:schemeClr val="bg1"/>
                </a:solidFill>
              </a:rPr>
              <a:t>Ar</a:t>
            </a:r>
            <a:r>
              <a:rPr kumimoji="1" lang="en-US" altLang="ja-JP" sz="1200" dirty="0" smtClean="0">
                <a:solidFill>
                  <a:schemeClr val="bg1"/>
                </a:solidFill>
              </a:rPr>
              <a:t>)</a:t>
            </a:r>
            <a:endParaRPr kumimoji="1" lang="ja-JP" altLang="en-US" sz="1200" dirty="0">
              <a:solidFill>
                <a:schemeClr val="bg1"/>
              </a:solidFill>
            </a:endParaRPr>
          </a:p>
        </p:txBody>
      </p:sp>
      <p:sp>
        <p:nvSpPr>
          <p:cNvPr id="80" name="テキスト ボックス 79"/>
          <p:cNvSpPr txBox="1"/>
          <p:nvPr/>
        </p:nvSpPr>
        <p:spPr>
          <a:xfrm>
            <a:off x="6286512" y="0"/>
            <a:ext cx="2571768" cy="175432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b="1" dirty="0" smtClean="0">
                <a:solidFill>
                  <a:schemeClr val="accent6">
                    <a:lumMod val="75000"/>
                  </a:schemeClr>
                </a:solidFill>
              </a:rPr>
              <a:t>最終的に電極間で大量の電子とほぼ同数の陽イオンが発生しプラズマ状態となります。</a:t>
            </a:r>
            <a:endParaRPr lang="en-US" altLang="ja-JP" b="1" dirty="0" smtClean="0">
              <a:solidFill>
                <a:schemeClr val="accent6">
                  <a:lumMod val="75000"/>
                </a:schemeClr>
              </a:solidFill>
            </a:endParaRPr>
          </a:p>
          <a:p>
            <a:r>
              <a:rPr lang="en-US" altLang="ja-JP" b="1" dirty="0" smtClean="0">
                <a:solidFill>
                  <a:schemeClr val="accent6">
                    <a:lumMod val="75000"/>
                  </a:schemeClr>
                </a:solidFill>
              </a:rPr>
              <a:t>※</a:t>
            </a:r>
            <a:r>
              <a:rPr lang="ja-JP" altLang="en-US" b="1" dirty="0" smtClean="0">
                <a:solidFill>
                  <a:schemeClr val="accent6">
                    <a:lumMod val="75000"/>
                  </a:schemeClr>
                </a:solidFill>
              </a:rPr>
              <a:t>すべての原子が電離するわけではありません。</a:t>
            </a:r>
            <a:endParaRPr lang="ja-JP" altLang="en-US" b="1" dirty="0">
              <a:solidFill>
                <a:schemeClr val="accent6">
                  <a:lumMod val="75000"/>
                </a:schemeClr>
              </a:solidFill>
            </a:endParaRPr>
          </a:p>
        </p:txBody>
      </p:sp>
      <p:cxnSp>
        <p:nvCxnSpPr>
          <p:cNvPr id="82" name="直線矢印コネクタ 81"/>
          <p:cNvCxnSpPr/>
          <p:nvPr/>
        </p:nvCxnSpPr>
        <p:spPr>
          <a:xfrm rot="10800000" flipV="1">
            <a:off x="3571868" y="4000504"/>
            <a:ext cx="3357586" cy="50006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83" name="テキスト ボックス 82"/>
          <p:cNvSpPr txBox="1"/>
          <p:nvPr/>
        </p:nvSpPr>
        <p:spPr>
          <a:xfrm>
            <a:off x="5715008" y="4214818"/>
            <a:ext cx="1214446" cy="369332"/>
          </a:xfrm>
          <a:prstGeom prst="rect">
            <a:avLst/>
          </a:prstGeom>
          <a:noFill/>
        </p:spPr>
        <p:txBody>
          <a:bodyPr wrap="square" rtlCol="0">
            <a:spAutoFit/>
          </a:bodyPr>
          <a:lstStyle/>
          <a:p>
            <a:r>
              <a:rPr kumimoji="1" lang="ja-JP" altLang="en-US" b="1" dirty="0" smtClean="0">
                <a:solidFill>
                  <a:schemeClr val="accent1"/>
                </a:solidFill>
              </a:rPr>
              <a:t>電界</a:t>
            </a:r>
            <a:r>
              <a:rPr kumimoji="1" lang="en-US" altLang="ja-JP" b="1" dirty="0" smtClean="0">
                <a:solidFill>
                  <a:schemeClr val="accent1"/>
                </a:solidFill>
              </a:rPr>
              <a:t>E</a:t>
            </a:r>
            <a:endParaRPr kumimoji="1" lang="ja-JP" altLang="en-US" b="1" dirty="0">
              <a:solidFill>
                <a:schemeClr val="accent1"/>
              </a:solidFill>
            </a:endParaRPr>
          </a:p>
        </p:txBody>
      </p:sp>
      <p:sp>
        <p:nvSpPr>
          <p:cNvPr id="81" name="円/楕円 80"/>
          <p:cNvSpPr/>
          <p:nvPr/>
        </p:nvSpPr>
        <p:spPr>
          <a:xfrm flipH="1">
            <a:off x="6500826" y="264318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5" name="直線矢印コネクタ 84"/>
          <p:cNvCxnSpPr>
            <a:stCxn id="81" idx="3"/>
          </p:cNvCxnSpPr>
          <p:nvPr/>
        </p:nvCxnSpPr>
        <p:spPr>
          <a:xfrm rot="5400000">
            <a:off x="6404135" y="2607463"/>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6" name="円/楕円 85"/>
          <p:cNvSpPr/>
          <p:nvPr/>
        </p:nvSpPr>
        <p:spPr>
          <a:xfrm flipH="1">
            <a:off x="5786446" y="2071678"/>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7" name="直線矢印コネクタ 86"/>
          <p:cNvCxnSpPr>
            <a:stCxn id="86" idx="3"/>
          </p:cNvCxnSpPr>
          <p:nvPr/>
        </p:nvCxnSpPr>
        <p:spPr>
          <a:xfrm rot="5400000">
            <a:off x="5689755" y="2035959"/>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8" name="円/楕円 87"/>
          <p:cNvSpPr/>
          <p:nvPr/>
        </p:nvSpPr>
        <p:spPr>
          <a:xfrm flipH="1">
            <a:off x="6786578" y="2346964"/>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9" name="直線矢印コネクタ 88"/>
          <p:cNvCxnSpPr>
            <a:stCxn id="88" idx="3"/>
          </p:cNvCxnSpPr>
          <p:nvPr/>
        </p:nvCxnSpPr>
        <p:spPr>
          <a:xfrm rot="5400000">
            <a:off x="6689887" y="2311245"/>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0" name="円/楕円 89"/>
          <p:cNvSpPr/>
          <p:nvPr/>
        </p:nvSpPr>
        <p:spPr>
          <a:xfrm flipH="1">
            <a:off x="6786578" y="2989906"/>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1" name="直線矢印コネクタ 90"/>
          <p:cNvCxnSpPr>
            <a:stCxn id="90" idx="3"/>
          </p:cNvCxnSpPr>
          <p:nvPr/>
        </p:nvCxnSpPr>
        <p:spPr>
          <a:xfrm rot="5400000">
            <a:off x="6689887" y="2954187"/>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 name="円/楕円 91"/>
          <p:cNvSpPr/>
          <p:nvPr/>
        </p:nvSpPr>
        <p:spPr>
          <a:xfrm flipH="1">
            <a:off x="4225276" y="4143380"/>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3" name="直線矢印コネクタ 92"/>
          <p:cNvCxnSpPr>
            <a:endCxn id="71" idx="1"/>
          </p:cNvCxnSpPr>
          <p:nvPr/>
        </p:nvCxnSpPr>
        <p:spPr>
          <a:xfrm rot="10800000">
            <a:off x="4111986" y="3969118"/>
            <a:ext cx="184728" cy="1742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7" name="テキスト ボックス 96"/>
          <p:cNvSpPr txBox="1"/>
          <p:nvPr/>
        </p:nvSpPr>
        <p:spPr>
          <a:xfrm>
            <a:off x="3857620" y="4786322"/>
            <a:ext cx="3500462" cy="1200329"/>
          </a:xfrm>
          <a:prstGeom prst="rect">
            <a:avLst/>
          </a:prstGeom>
          <a:solidFill>
            <a:schemeClr val="bg1"/>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b="1" dirty="0" smtClean="0">
                <a:solidFill>
                  <a:schemeClr val="accent6">
                    <a:lumMod val="75000"/>
                  </a:schemeClr>
                </a:solidFill>
              </a:rPr>
              <a:t>二次電子放出を繰り返します。</a:t>
            </a:r>
            <a:endParaRPr lang="en-US" altLang="ja-JP" b="1" dirty="0" smtClean="0">
              <a:solidFill>
                <a:schemeClr val="accent6">
                  <a:lumMod val="75000"/>
                </a:schemeClr>
              </a:solidFill>
            </a:endParaRPr>
          </a:p>
          <a:p>
            <a:r>
              <a:rPr lang="ja-JP" altLang="en-US" b="1" dirty="0" smtClean="0">
                <a:solidFill>
                  <a:schemeClr val="accent6">
                    <a:lumMod val="75000"/>
                  </a:schemeClr>
                </a:solidFill>
              </a:rPr>
              <a:t>プラズマ内はプラスとマイナスの粒子が入り混じっているのでいろんな反応が起きているでしょう。</a:t>
            </a:r>
            <a:endParaRPr lang="ja-JP" altLang="en-US" b="1" dirty="0">
              <a:solidFill>
                <a:schemeClr val="accent6">
                  <a:lumMod val="75000"/>
                </a:schemeClr>
              </a:solidFill>
            </a:endParaRPr>
          </a:p>
        </p:txBody>
      </p:sp>
      <p:sp>
        <p:nvSpPr>
          <p:cNvPr id="96" name="円/楕円 95"/>
          <p:cNvSpPr/>
          <p:nvPr/>
        </p:nvSpPr>
        <p:spPr>
          <a:xfrm flipH="1">
            <a:off x="4000496" y="371475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8" name="直線矢印コネクタ 97"/>
          <p:cNvCxnSpPr>
            <a:endCxn id="22" idx="1"/>
          </p:cNvCxnSpPr>
          <p:nvPr/>
        </p:nvCxnSpPr>
        <p:spPr>
          <a:xfrm rot="10800000">
            <a:off x="3826234" y="3683366"/>
            <a:ext cx="245700" cy="313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5" name="円/楕円 94"/>
          <p:cNvSpPr/>
          <p:nvPr/>
        </p:nvSpPr>
        <p:spPr>
          <a:xfrm flipH="1">
            <a:off x="3786182" y="3429000"/>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円/楕円 98"/>
          <p:cNvSpPr/>
          <p:nvPr/>
        </p:nvSpPr>
        <p:spPr>
          <a:xfrm flipH="1">
            <a:off x="4071934" y="3429000"/>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0" name="直線矢印コネクタ 99"/>
          <p:cNvCxnSpPr/>
          <p:nvPr/>
        </p:nvCxnSpPr>
        <p:spPr>
          <a:xfrm rot="5400000" flipH="1" flipV="1">
            <a:off x="3714744" y="3246072"/>
            <a:ext cx="245700" cy="400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a:endCxn id="67" idx="5"/>
          </p:cNvCxnSpPr>
          <p:nvPr/>
        </p:nvCxnSpPr>
        <p:spPr>
          <a:xfrm rot="16200000" flipV="1">
            <a:off x="3960444" y="3246072"/>
            <a:ext cx="214314"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4" name="円/楕円 93"/>
          <p:cNvSpPr/>
          <p:nvPr/>
        </p:nvSpPr>
        <p:spPr>
          <a:xfrm flipH="1">
            <a:off x="4429124" y="3571876"/>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円/楕円 101"/>
          <p:cNvSpPr/>
          <p:nvPr/>
        </p:nvSpPr>
        <p:spPr>
          <a:xfrm flipH="1">
            <a:off x="4214810" y="3286124"/>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円/楕円 102"/>
          <p:cNvSpPr/>
          <p:nvPr/>
        </p:nvSpPr>
        <p:spPr>
          <a:xfrm flipH="1">
            <a:off x="4500562" y="3286124"/>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円/楕円 103"/>
          <p:cNvSpPr/>
          <p:nvPr/>
        </p:nvSpPr>
        <p:spPr>
          <a:xfrm flipH="1">
            <a:off x="4429124" y="300037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円/楕円 104"/>
          <p:cNvSpPr/>
          <p:nvPr/>
        </p:nvSpPr>
        <p:spPr>
          <a:xfrm flipH="1">
            <a:off x="4214810" y="2714620"/>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円/楕円 105"/>
          <p:cNvSpPr/>
          <p:nvPr/>
        </p:nvSpPr>
        <p:spPr>
          <a:xfrm flipH="1">
            <a:off x="4500562" y="2714620"/>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円/楕円 106"/>
          <p:cNvSpPr/>
          <p:nvPr/>
        </p:nvSpPr>
        <p:spPr>
          <a:xfrm flipH="1">
            <a:off x="4857752" y="2714620"/>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円/楕円 107"/>
          <p:cNvSpPr/>
          <p:nvPr/>
        </p:nvSpPr>
        <p:spPr>
          <a:xfrm flipH="1">
            <a:off x="4643438" y="2428868"/>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円/楕円 108"/>
          <p:cNvSpPr/>
          <p:nvPr/>
        </p:nvSpPr>
        <p:spPr>
          <a:xfrm flipH="1">
            <a:off x="4929190" y="2428868"/>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円/楕円 109"/>
          <p:cNvSpPr/>
          <p:nvPr/>
        </p:nvSpPr>
        <p:spPr>
          <a:xfrm flipH="1">
            <a:off x="4000496" y="2571744"/>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円/楕円 110"/>
          <p:cNvSpPr/>
          <p:nvPr/>
        </p:nvSpPr>
        <p:spPr>
          <a:xfrm flipH="1">
            <a:off x="3786182" y="228599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円/楕円 111"/>
          <p:cNvSpPr/>
          <p:nvPr/>
        </p:nvSpPr>
        <p:spPr>
          <a:xfrm flipH="1">
            <a:off x="4071934" y="228599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円/楕円 112"/>
          <p:cNvSpPr/>
          <p:nvPr/>
        </p:nvSpPr>
        <p:spPr>
          <a:xfrm flipH="1">
            <a:off x="5143504" y="3214686"/>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円/楕円 113"/>
          <p:cNvSpPr/>
          <p:nvPr/>
        </p:nvSpPr>
        <p:spPr>
          <a:xfrm flipH="1">
            <a:off x="4929190" y="2928934"/>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円/楕円 114"/>
          <p:cNvSpPr/>
          <p:nvPr/>
        </p:nvSpPr>
        <p:spPr>
          <a:xfrm flipH="1">
            <a:off x="5214942" y="2928934"/>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円/楕円 115"/>
          <p:cNvSpPr/>
          <p:nvPr/>
        </p:nvSpPr>
        <p:spPr>
          <a:xfrm flipH="1">
            <a:off x="4572000" y="2214554"/>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円/楕円 116"/>
          <p:cNvSpPr/>
          <p:nvPr/>
        </p:nvSpPr>
        <p:spPr>
          <a:xfrm flipH="1">
            <a:off x="4357686" y="192880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円/楕円 117"/>
          <p:cNvSpPr/>
          <p:nvPr/>
        </p:nvSpPr>
        <p:spPr>
          <a:xfrm flipH="1">
            <a:off x="4643438" y="192880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円/楕円 118"/>
          <p:cNvSpPr/>
          <p:nvPr/>
        </p:nvSpPr>
        <p:spPr>
          <a:xfrm flipH="1">
            <a:off x="5000628" y="2214554"/>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円/楕円 119"/>
          <p:cNvSpPr/>
          <p:nvPr/>
        </p:nvSpPr>
        <p:spPr>
          <a:xfrm flipH="1">
            <a:off x="4786314" y="192880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円/楕円 120"/>
          <p:cNvSpPr/>
          <p:nvPr/>
        </p:nvSpPr>
        <p:spPr>
          <a:xfrm flipH="1">
            <a:off x="5072066" y="192880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円/楕円 121"/>
          <p:cNvSpPr/>
          <p:nvPr/>
        </p:nvSpPr>
        <p:spPr>
          <a:xfrm flipH="1">
            <a:off x="4500562" y="1857364"/>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円/楕円 122"/>
          <p:cNvSpPr/>
          <p:nvPr/>
        </p:nvSpPr>
        <p:spPr>
          <a:xfrm flipH="1">
            <a:off x="4286248" y="157161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円/楕円 123"/>
          <p:cNvSpPr/>
          <p:nvPr/>
        </p:nvSpPr>
        <p:spPr>
          <a:xfrm flipH="1">
            <a:off x="4572000" y="157161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円/楕円 124"/>
          <p:cNvSpPr/>
          <p:nvPr/>
        </p:nvSpPr>
        <p:spPr>
          <a:xfrm flipH="1">
            <a:off x="5357818" y="4143380"/>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円/楕円 125"/>
          <p:cNvSpPr/>
          <p:nvPr/>
        </p:nvSpPr>
        <p:spPr>
          <a:xfrm flipH="1">
            <a:off x="5143504" y="3857628"/>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円/楕円 126"/>
          <p:cNvSpPr/>
          <p:nvPr/>
        </p:nvSpPr>
        <p:spPr>
          <a:xfrm flipH="1">
            <a:off x="5429256" y="3857628"/>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0"/>
          <p:cNvGrpSpPr/>
          <p:nvPr/>
        </p:nvGrpSpPr>
        <p:grpSpPr>
          <a:xfrm>
            <a:off x="-2000296" y="241187"/>
            <a:ext cx="12715964" cy="6402755"/>
            <a:chOff x="1928794" y="1230836"/>
            <a:chExt cx="4439302" cy="4342098"/>
          </a:xfrm>
        </p:grpSpPr>
        <p:sp>
          <p:nvSpPr>
            <p:cNvPr id="54" name="円/楕円 53"/>
            <p:cNvSpPr/>
            <p:nvPr/>
          </p:nvSpPr>
          <p:spPr>
            <a:xfrm>
              <a:off x="3653451" y="1500174"/>
              <a:ext cx="2714645" cy="2714644"/>
            </a:xfrm>
            <a:prstGeom prst="ellipse">
              <a:avLst/>
            </a:prstGeom>
            <a:solidFill>
              <a:schemeClr val="bg1">
                <a:lumMod val="75000"/>
              </a:schemeClr>
            </a:solidFill>
            <a:ln>
              <a:noFill/>
            </a:ln>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円/楕円 7"/>
            <p:cNvSpPr/>
            <p:nvPr/>
          </p:nvSpPr>
          <p:spPr>
            <a:xfrm>
              <a:off x="1928794" y="1928802"/>
              <a:ext cx="2714644" cy="2714644"/>
            </a:xfrm>
            <a:prstGeom prst="ellipse">
              <a:avLst/>
            </a:prstGeom>
            <a:solidFill>
              <a:schemeClr val="bg1">
                <a:lumMod val="75000"/>
              </a:schemeClr>
            </a:solidFill>
            <a:ln>
              <a:noFill/>
            </a:ln>
            <a:effectLst>
              <a:outerShdw blurRad="1270000" dist="2540000" sx="134000" sy="134000" algn="ctr" rotWithShape="0">
                <a:srgbClr val="D41ABE">
                  <a:alpha val="61000"/>
                </a:srgbClr>
              </a:outerShdw>
            </a:effectLst>
            <a:scene3d>
              <a:camera prst="isometricOffAxis2Left">
                <a:rot lat="104749" lon="4500249" rev="821973"/>
              </a:camera>
              <a:lightRig rig="threePt" dir="t"/>
            </a:scene3d>
            <a:sp3d extrusionH="254000" contourW="19050" prstMaterial="metal">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3" name="グループ化 34"/>
            <p:cNvGrpSpPr/>
            <p:nvPr/>
          </p:nvGrpSpPr>
          <p:grpSpPr>
            <a:xfrm>
              <a:off x="4373428" y="4858554"/>
              <a:ext cx="144784" cy="714380"/>
              <a:chOff x="3071802" y="5430058"/>
              <a:chExt cx="144784" cy="714380"/>
            </a:xfrm>
            <a:scene3d>
              <a:camera prst="orthographicFront">
                <a:rot lat="0" lon="0" rev="0"/>
              </a:camera>
              <a:lightRig rig="threePt" dir="t"/>
            </a:scene3d>
          </p:grpSpPr>
          <p:cxnSp>
            <p:nvCxnSpPr>
              <p:cNvPr id="26" name="直線コネクタ 25"/>
              <p:cNvCxnSpPr/>
              <p:nvPr/>
            </p:nvCxnSpPr>
            <p:spPr>
              <a:xfrm rot="5400000">
                <a:off x="2715406" y="5786454"/>
                <a:ext cx="71438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rot="5400000">
                <a:off x="2965374" y="5795236"/>
                <a:ext cx="501310" cy="111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3" name="カギ線コネクタ 42"/>
            <p:cNvCxnSpPr/>
            <p:nvPr/>
          </p:nvCxnSpPr>
          <p:spPr>
            <a:xfrm rot="16200000" flipH="1">
              <a:off x="2928926" y="3786190"/>
              <a:ext cx="1785950" cy="1071570"/>
            </a:xfrm>
            <a:prstGeom prst="bentConnector3">
              <a:avLst>
                <a:gd name="adj1" fmla="val 9894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カギ線コネクタ 42"/>
            <p:cNvCxnSpPr/>
            <p:nvPr/>
          </p:nvCxnSpPr>
          <p:spPr>
            <a:xfrm rot="5400000">
              <a:off x="4321967" y="4250537"/>
              <a:ext cx="1143008" cy="785818"/>
            </a:xfrm>
            <a:prstGeom prst="bentConnector3">
              <a:avLst>
                <a:gd name="adj1" fmla="val 99411"/>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2928926" y="1488032"/>
              <a:ext cx="642942" cy="369332"/>
            </a:xfrm>
            <a:prstGeom prst="rect">
              <a:avLst/>
            </a:prstGeom>
            <a:noFill/>
          </p:spPr>
          <p:txBody>
            <a:bodyPr wrap="square" rtlCol="0">
              <a:spAutoFit/>
            </a:bodyPr>
            <a:lstStyle/>
            <a:p>
              <a:r>
                <a:rPr kumimoji="1" lang="en-US" altLang="ja-JP" dirty="0" smtClean="0"/>
                <a:t>A</a:t>
              </a:r>
              <a:endParaRPr kumimoji="1" lang="ja-JP" altLang="en-US" dirty="0"/>
            </a:p>
          </p:txBody>
        </p:sp>
        <p:sp>
          <p:nvSpPr>
            <p:cNvPr id="51" name="テキスト ボックス 50"/>
            <p:cNvSpPr txBox="1"/>
            <p:nvPr/>
          </p:nvSpPr>
          <p:spPr>
            <a:xfrm>
              <a:off x="4677678" y="1230836"/>
              <a:ext cx="642942" cy="369332"/>
            </a:xfrm>
            <a:prstGeom prst="rect">
              <a:avLst/>
            </a:prstGeom>
            <a:noFill/>
          </p:spPr>
          <p:txBody>
            <a:bodyPr wrap="square" rtlCol="0">
              <a:spAutoFit/>
            </a:bodyPr>
            <a:lstStyle/>
            <a:p>
              <a:r>
                <a:rPr lang="en-US" altLang="ja-JP" dirty="0"/>
                <a:t>B</a:t>
              </a:r>
              <a:endParaRPr kumimoji="1" lang="ja-JP" altLang="en-US" dirty="0"/>
            </a:p>
          </p:txBody>
        </p:sp>
      </p:grpSp>
      <p:sp>
        <p:nvSpPr>
          <p:cNvPr id="12" name="円/楕円 11"/>
          <p:cNvSpPr/>
          <p:nvPr/>
        </p:nvSpPr>
        <p:spPr>
          <a:xfrm flipH="1" flipV="1">
            <a:off x="4000496" y="142873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flipH="1" flipV="1">
            <a:off x="4857752" y="1571612"/>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flipH="1" flipV="1">
            <a:off x="3428992" y="185736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flipH="1" flipV="1">
            <a:off x="4286248" y="200024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flipH="1" flipV="1">
            <a:off x="4286248" y="2428868"/>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flipH="1" flipV="1">
            <a:off x="5143504" y="2571744"/>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flipH="1" flipV="1">
            <a:off x="3714744" y="2857496"/>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flipH="1" flipV="1">
            <a:off x="4572000" y="3000372"/>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flipH="1" flipV="1">
            <a:off x="4214810" y="307181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flipH="1" flipV="1">
            <a:off x="5072066" y="3214686"/>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flipH="1" flipV="1">
            <a:off x="3643306" y="3500438"/>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flipH="1" flipV="1">
            <a:off x="4500562" y="3643314"/>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flipH="1" flipV="1">
            <a:off x="4500562" y="407194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flipH="1" flipV="1">
            <a:off x="5357818" y="4214818"/>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円/楕円 26"/>
          <p:cNvSpPr/>
          <p:nvPr/>
        </p:nvSpPr>
        <p:spPr>
          <a:xfrm flipH="1" flipV="1">
            <a:off x="3929058" y="450057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flipH="1" flipV="1">
            <a:off x="4786314" y="464344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flipH="1" flipV="1">
            <a:off x="3857620" y="114298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円/楕円 29"/>
          <p:cNvSpPr/>
          <p:nvPr/>
        </p:nvSpPr>
        <p:spPr>
          <a:xfrm flipH="1" flipV="1">
            <a:off x="4714876" y="128586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楕円 30"/>
          <p:cNvSpPr/>
          <p:nvPr/>
        </p:nvSpPr>
        <p:spPr>
          <a:xfrm flipH="1" flipV="1">
            <a:off x="3286116" y="157161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円/楕円 32"/>
          <p:cNvSpPr/>
          <p:nvPr/>
        </p:nvSpPr>
        <p:spPr>
          <a:xfrm flipH="1" flipV="1">
            <a:off x="4143372" y="1714488"/>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円/楕円 33"/>
          <p:cNvSpPr/>
          <p:nvPr/>
        </p:nvSpPr>
        <p:spPr>
          <a:xfrm flipH="1" flipV="1">
            <a:off x="4143372" y="2143116"/>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34"/>
          <p:cNvSpPr/>
          <p:nvPr/>
        </p:nvSpPr>
        <p:spPr>
          <a:xfrm flipH="1" flipV="1">
            <a:off x="5000628" y="2285992"/>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円/楕円 35"/>
          <p:cNvSpPr/>
          <p:nvPr/>
        </p:nvSpPr>
        <p:spPr>
          <a:xfrm flipH="1" flipV="1">
            <a:off x="3571868" y="257174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楕円 36"/>
          <p:cNvSpPr/>
          <p:nvPr/>
        </p:nvSpPr>
        <p:spPr>
          <a:xfrm flipH="1" flipV="1">
            <a:off x="4429124" y="271462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楕円 37"/>
          <p:cNvSpPr/>
          <p:nvPr/>
        </p:nvSpPr>
        <p:spPr>
          <a:xfrm flipH="1" flipV="1">
            <a:off x="4071934" y="2786058"/>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円/楕円 39"/>
          <p:cNvSpPr/>
          <p:nvPr/>
        </p:nvSpPr>
        <p:spPr>
          <a:xfrm flipH="1" flipV="1">
            <a:off x="3500430" y="321468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0"/>
          <p:cNvSpPr/>
          <p:nvPr/>
        </p:nvSpPr>
        <p:spPr>
          <a:xfrm flipH="1" flipV="1">
            <a:off x="4357686" y="335756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円/楕円 41"/>
          <p:cNvSpPr/>
          <p:nvPr/>
        </p:nvSpPr>
        <p:spPr>
          <a:xfrm flipH="1" flipV="1">
            <a:off x="4357686" y="3786190"/>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円/楕円 43"/>
          <p:cNvSpPr/>
          <p:nvPr/>
        </p:nvSpPr>
        <p:spPr>
          <a:xfrm flipH="1" flipV="1">
            <a:off x="5214942" y="3929066"/>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円/楕円 45"/>
          <p:cNvSpPr/>
          <p:nvPr/>
        </p:nvSpPr>
        <p:spPr>
          <a:xfrm flipH="1" flipV="1">
            <a:off x="3786182" y="421481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円/楕円 46"/>
          <p:cNvSpPr/>
          <p:nvPr/>
        </p:nvSpPr>
        <p:spPr>
          <a:xfrm flipH="1" flipV="1">
            <a:off x="4643438" y="435769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円/楕円 47"/>
          <p:cNvSpPr/>
          <p:nvPr/>
        </p:nvSpPr>
        <p:spPr>
          <a:xfrm flipH="1" flipV="1">
            <a:off x="4429124" y="200024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円/楕円 48"/>
          <p:cNvSpPr/>
          <p:nvPr/>
        </p:nvSpPr>
        <p:spPr>
          <a:xfrm flipH="1" flipV="1">
            <a:off x="5286380" y="214311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円/楕円 51"/>
          <p:cNvSpPr/>
          <p:nvPr/>
        </p:nvSpPr>
        <p:spPr>
          <a:xfrm flipH="1" flipV="1">
            <a:off x="3857620" y="2428868"/>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52"/>
          <p:cNvSpPr/>
          <p:nvPr/>
        </p:nvSpPr>
        <p:spPr>
          <a:xfrm flipH="1" flipV="1">
            <a:off x="4714876" y="2571744"/>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flipH="1" flipV="1">
            <a:off x="4714876" y="3000372"/>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円/楕円 55"/>
          <p:cNvSpPr/>
          <p:nvPr/>
        </p:nvSpPr>
        <p:spPr>
          <a:xfrm flipH="1" flipV="1">
            <a:off x="5572132" y="3143248"/>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円/楕円 56"/>
          <p:cNvSpPr/>
          <p:nvPr/>
        </p:nvSpPr>
        <p:spPr>
          <a:xfrm flipH="1" flipV="1">
            <a:off x="4143372" y="342900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円/楕円 57"/>
          <p:cNvSpPr/>
          <p:nvPr/>
        </p:nvSpPr>
        <p:spPr>
          <a:xfrm flipH="1" flipV="1">
            <a:off x="5000628" y="357187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円/楕円 58"/>
          <p:cNvSpPr/>
          <p:nvPr/>
        </p:nvSpPr>
        <p:spPr>
          <a:xfrm flipH="1" flipV="1">
            <a:off x="4643438" y="3643314"/>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円/楕円 59"/>
          <p:cNvSpPr/>
          <p:nvPr/>
        </p:nvSpPr>
        <p:spPr>
          <a:xfrm flipH="1" flipV="1">
            <a:off x="5500694" y="378619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円/楕円 60"/>
          <p:cNvSpPr/>
          <p:nvPr/>
        </p:nvSpPr>
        <p:spPr>
          <a:xfrm flipH="1" flipV="1">
            <a:off x="4286248" y="1714488"/>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円/楕円 61"/>
          <p:cNvSpPr/>
          <p:nvPr/>
        </p:nvSpPr>
        <p:spPr>
          <a:xfrm flipH="1" flipV="1">
            <a:off x="5143504" y="1857364"/>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円/楕円 62"/>
          <p:cNvSpPr/>
          <p:nvPr/>
        </p:nvSpPr>
        <p:spPr>
          <a:xfrm flipH="1" flipV="1">
            <a:off x="3714744" y="2143116"/>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円/楕円 63"/>
          <p:cNvSpPr/>
          <p:nvPr/>
        </p:nvSpPr>
        <p:spPr>
          <a:xfrm flipH="1" flipV="1">
            <a:off x="4572000" y="2285992"/>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円/楕円 64"/>
          <p:cNvSpPr/>
          <p:nvPr/>
        </p:nvSpPr>
        <p:spPr>
          <a:xfrm flipH="1" flipV="1">
            <a:off x="4572000" y="271462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円/楕円 65"/>
          <p:cNvSpPr/>
          <p:nvPr/>
        </p:nvSpPr>
        <p:spPr>
          <a:xfrm flipH="1" flipV="1">
            <a:off x="5429256" y="2857496"/>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楕円 66"/>
          <p:cNvSpPr/>
          <p:nvPr/>
        </p:nvSpPr>
        <p:spPr>
          <a:xfrm flipH="1" flipV="1">
            <a:off x="4000496" y="3143248"/>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円/楕円 67"/>
          <p:cNvSpPr/>
          <p:nvPr/>
        </p:nvSpPr>
        <p:spPr>
          <a:xfrm flipH="1" flipV="1">
            <a:off x="4857752" y="3286124"/>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円/楕円 68"/>
          <p:cNvSpPr/>
          <p:nvPr/>
        </p:nvSpPr>
        <p:spPr>
          <a:xfrm flipH="1" flipV="1">
            <a:off x="4500562" y="335756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円/楕円 69"/>
          <p:cNvSpPr/>
          <p:nvPr/>
        </p:nvSpPr>
        <p:spPr>
          <a:xfrm flipH="1" flipV="1">
            <a:off x="5357818" y="3500438"/>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円/楕円 70"/>
          <p:cNvSpPr/>
          <p:nvPr/>
        </p:nvSpPr>
        <p:spPr>
          <a:xfrm flipH="1" flipV="1">
            <a:off x="3929058" y="3786190"/>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楕円 71"/>
          <p:cNvSpPr/>
          <p:nvPr/>
        </p:nvSpPr>
        <p:spPr>
          <a:xfrm flipH="1" flipV="1">
            <a:off x="1571604" y="217732"/>
            <a:ext cx="214314" cy="21431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1869615" y="214290"/>
            <a:ext cx="1857388" cy="276999"/>
          </a:xfrm>
          <a:prstGeom prst="rect">
            <a:avLst/>
          </a:prstGeom>
          <a:noFill/>
        </p:spPr>
        <p:txBody>
          <a:bodyPr wrap="square" rtlCol="0">
            <a:spAutoFit/>
          </a:bodyPr>
          <a:lstStyle/>
          <a:p>
            <a:r>
              <a:rPr kumimoji="1" lang="ja-JP" altLang="en-US" sz="1200" dirty="0" smtClean="0"/>
              <a:t>気体原子</a:t>
            </a:r>
            <a:r>
              <a:rPr kumimoji="1" lang="en-US" altLang="ja-JP" sz="1200" dirty="0" smtClean="0"/>
              <a:t>(</a:t>
            </a:r>
            <a:r>
              <a:rPr kumimoji="1" lang="ja-JP" altLang="en-US" sz="1200" dirty="0" smtClean="0"/>
              <a:t>例；</a:t>
            </a:r>
            <a:r>
              <a:rPr kumimoji="1" lang="en-US" altLang="ja-JP" sz="1200" dirty="0" err="1" smtClean="0"/>
              <a:t>Ar</a:t>
            </a:r>
            <a:r>
              <a:rPr kumimoji="1" lang="en-US" altLang="ja-JP" sz="1200" dirty="0" smtClean="0"/>
              <a:t>)</a:t>
            </a:r>
            <a:endParaRPr kumimoji="1" lang="ja-JP" altLang="en-US" sz="1200" dirty="0"/>
          </a:p>
        </p:txBody>
      </p:sp>
      <p:sp>
        <p:nvSpPr>
          <p:cNvPr id="74" name="円/楕円 73"/>
          <p:cNvSpPr/>
          <p:nvPr/>
        </p:nvSpPr>
        <p:spPr>
          <a:xfrm flipH="1" flipV="1">
            <a:off x="1571604" y="574922"/>
            <a:ext cx="214314" cy="214314"/>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1869615" y="571480"/>
            <a:ext cx="1857388" cy="276999"/>
          </a:xfrm>
          <a:prstGeom prst="rect">
            <a:avLst/>
          </a:prstGeom>
          <a:noFill/>
        </p:spPr>
        <p:txBody>
          <a:bodyPr wrap="square" rtlCol="0">
            <a:spAutoFit/>
          </a:bodyPr>
          <a:lstStyle/>
          <a:p>
            <a:r>
              <a:rPr kumimoji="1" lang="ja-JP" altLang="en-US" sz="1200" dirty="0" smtClean="0"/>
              <a:t>気体イオン</a:t>
            </a:r>
            <a:r>
              <a:rPr kumimoji="1" lang="en-US" altLang="ja-JP" sz="1200" dirty="0" smtClean="0"/>
              <a:t>(</a:t>
            </a:r>
            <a:r>
              <a:rPr kumimoji="1" lang="ja-JP" altLang="en-US" sz="1200" dirty="0" smtClean="0"/>
              <a:t>例；</a:t>
            </a:r>
            <a:r>
              <a:rPr kumimoji="1" lang="en-US" altLang="ja-JP" sz="1200" dirty="0" err="1" smtClean="0"/>
              <a:t>Ar</a:t>
            </a:r>
            <a:r>
              <a:rPr kumimoji="1" lang="en-US" altLang="ja-JP" sz="1200" baseline="30000" dirty="0" smtClean="0"/>
              <a:t>+</a:t>
            </a:r>
            <a:r>
              <a:rPr kumimoji="1" lang="en-US" altLang="ja-JP" sz="1200" dirty="0" smtClean="0"/>
              <a:t>)</a:t>
            </a:r>
            <a:endParaRPr kumimoji="1" lang="ja-JP" altLang="en-US" sz="1200" dirty="0"/>
          </a:p>
        </p:txBody>
      </p:sp>
      <p:sp>
        <p:nvSpPr>
          <p:cNvPr id="76" name="円/楕円 75"/>
          <p:cNvSpPr/>
          <p:nvPr/>
        </p:nvSpPr>
        <p:spPr>
          <a:xfrm flipH="1">
            <a:off x="3904540" y="276911"/>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4143372" y="214290"/>
            <a:ext cx="1857388" cy="276999"/>
          </a:xfrm>
          <a:prstGeom prst="rect">
            <a:avLst/>
          </a:prstGeom>
          <a:noFill/>
        </p:spPr>
        <p:txBody>
          <a:bodyPr wrap="square" rtlCol="0">
            <a:spAutoFit/>
          </a:bodyPr>
          <a:lstStyle/>
          <a:p>
            <a:r>
              <a:rPr lang="ja-JP" altLang="en-US" sz="1200" dirty="0" smtClean="0"/>
              <a:t>電子</a:t>
            </a:r>
            <a:r>
              <a:rPr lang="en-US" altLang="ja-JP" sz="1200" dirty="0" smtClean="0"/>
              <a:t>(e)</a:t>
            </a:r>
            <a:endParaRPr kumimoji="1" lang="ja-JP" altLang="en-US" sz="1200" dirty="0"/>
          </a:p>
        </p:txBody>
      </p:sp>
      <p:sp>
        <p:nvSpPr>
          <p:cNvPr id="78" name="円/楕円 77"/>
          <p:cNvSpPr/>
          <p:nvPr/>
        </p:nvSpPr>
        <p:spPr>
          <a:xfrm flipH="1" flipV="1">
            <a:off x="3845361" y="574922"/>
            <a:ext cx="214314" cy="21431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p:cNvSpPr txBox="1"/>
          <p:nvPr/>
        </p:nvSpPr>
        <p:spPr>
          <a:xfrm>
            <a:off x="4143372" y="571480"/>
            <a:ext cx="1857388" cy="276999"/>
          </a:xfrm>
          <a:prstGeom prst="rect">
            <a:avLst/>
          </a:prstGeom>
          <a:noFill/>
        </p:spPr>
        <p:txBody>
          <a:bodyPr wrap="square" rtlCol="0">
            <a:spAutoFit/>
          </a:bodyPr>
          <a:lstStyle/>
          <a:p>
            <a:r>
              <a:rPr kumimoji="1" lang="ja-JP" altLang="en-US" sz="1200" dirty="0" smtClean="0">
                <a:solidFill>
                  <a:schemeClr val="bg1"/>
                </a:solidFill>
              </a:rPr>
              <a:t>気体原子</a:t>
            </a:r>
            <a:r>
              <a:rPr kumimoji="1" lang="en-US" altLang="ja-JP" sz="1200" dirty="0" smtClean="0">
                <a:solidFill>
                  <a:schemeClr val="bg1"/>
                </a:solidFill>
              </a:rPr>
              <a:t>(</a:t>
            </a:r>
            <a:r>
              <a:rPr kumimoji="1" lang="ja-JP" altLang="en-US" sz="1200" dirty="0" smtClean="0">
                <a:solidFill>
                  <a:schemeClr val="bg1"/>
                </a:solidFill>
              </a:rPr>
              <a:t>例；</a:t>
            </a:r>
            <a:r>
              <a:rPr kumimoji="1" lang="en-US" altLang="ja-JP" sz="1200" dirty="0" err="1" smtClean="0">
                <a:solidFill>
                  <a:schemeClr val="bg1"/>
                </a:solidFill>
              </a:rPr>
              <a:t>Ar</a:t>
            </a:r>
            <a:r>
              <a:rPr kumimoji="1" lang="en-US" altLang="ja-JP" sz="1200" dirty="0" smtClean="0">
                <a:solidFill>
                  <a:schemeClr val="bg1"/>
                </a:solidFill>
              </a:rPr>
              <a:t>)</a:t>
            </a:r>
            <a:endParaRPr kumimoji="1" lang="ja-JP" altLang="en-US" sz="1200" dirty="0">
              <a:solidFill>
                <a:schemeClr val="bg1"/>
              </a:solidFill>
            </a:endParaRPr>
          </a:p>
        </p:txBody>
      </p:sp>
      <p:sp>
        <p:nvSpPr>
          <p:cNvPr id="80" name="テキスト ボックス 79"/>
          <p:cNvSpPr txBox="1"/>
          <p:nvPr/>
        </p:nvSpPr>
        <p:spPr>
          <a:xfrm>
            <a:off x="6286512" y="0"/>
            <a:ext cx="2571768" cy="230832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b="1" dirty="0" smtClean="0">
                <a:solidFill>
                  <a:schemeClr val="accent6">
                    <a:lumMod val="75000"/>
                  </a:schemeClr>
                </a:solidFill>
              </a:rPr>
              <a:t>電離を続けると永遠に安定しないように感じてしまいますが、実際は、壁などに吸収される電子、イオンと電離で発生する電子イオンの関係が平衡状態になったところで安定します。</a:t>
            </a:r>
            <a:endParaRPr lang="en-US" altLang="ja-JP" b="1" dirty="0" smtClean="0">
              <a:solidFill>
                <a:schemeClr val="accent6">
                  <a:lumMod val="75000"/>
                </a:schemeClr>
              </a:solidFill>
            </a:endParaRPr>
          </a:p>
        </p:txBody>
      </p:sp>
      <p:cxnSp>
        <p:nvCxnSpPr>
          <p:cNvPr id="82" name="直線矢印コネクタ 81"/>
          <p:cNvCxnSpPr/>
          <p:nvPr/>
        </p:nvCxnSpPr>
        <p:spPr>
          <a:xfrm rot="10800000" flipV="1">
            <a:off x="3571868" y="4000504"/>
            <a:ext cx="3357586" cy="50006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83" name="テキスト ボックス 82"/>
          <p:cNvSpPr txBox="1"/>
          <p:nvPr/>
        </p:nvSpPr>
        <p:spPr>
          <a:xfrm>
            <a:off x="5715008" y="4214818"/>
            <a:ext cx="1214446" cy="369332"/>
          </a:xfrm>
          <a:prstGeom prst="rect">
            <a:avLst/>
          </a:prstGeom>
          <a:noFill/>
        </p:spPr>
        <p:txBody>
          <a:bodyPr wrap="square" rtlCol="0">
            <a:spAutoFit/>
          </a:bodyPr>
          <a:lstStyle/>
          <a:p>
            <a:r>
              <a:rPr kumimoji="1" lang="ja-JP" altLang="en-US" b="1" dirty="0" smtClean="0">
                <a:solidFill>
                  <a:schemeClr val="accent1"/>
                </a:solidFill>
              </a:rPr>
              <a:t>電界</a:t>
            </a:r>
            <a:r>
              <a:rPr kumimoji="1" lang="en-US" altLang="ja-JP" b="1" dirty="0" smtClean="0">
                <a:solidFill>
                  <a:schemeClr val="accent1"/>
                </a:solidFill>
              </a:rPr>
              <a:t>E</a:t>
            </a:r>
            <a:endParaRPr kumimoji="1" lang="ja-JP" altLang="en-US" b="1" dirty="0">
              <a:solidFill>
                <a:schemeClr val="accent1"/>
              </a:solidFill>
            </a:endParaRPr>
          </a:p>
        </p:txBody>
      </p:sp>
      <p:sp>
        <p:nvSpPr>
          <p:cNvPr id="81" name="円/楕円 80"/>
          <p:cNvSpPr/>
          <p:nvPr/>
        </p:nvSpPr>
        <p:spPr>
          <a:xfrm flipH="1">
            <a:off x="6500826" y="264318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5" name="直線矢印コネクタ 84"/>
          <p:cNvCxnSpPr>
            <a:stCxn id="81" idx="3"/>
          </p:cNvCxnSpPr>
          <p:nvPr/>
        </p:nvCxnSpPr>
        <p:spPr>
          <a:xfrm rot="5400000">
            <a:off x="6404135" y="2607463"/>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6" name="円/楕円 85"/>
          <p:cNvSpPr/>
          <p:nvPr/>
        </p:nvSpPr>
        <p:spPr>
          <a:xfrm flipH="1">
            <a:off x="5786446" y="2071678"/>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7" name="直線矢印コネクタ 86"/>
          <p:cNvCxnSpPr>
            <a:stCxn id="86" idx="3"/>
          </p:cNvCxnSpPr>
          <p:nvPr/>
        </p:nvCxnSpPr>
        <p:spPr>
          <a:xfrm rot="5400000">
            <a:off x="5689755" y="2035959"/>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8" name="円/楕円 87"/>
          <p:cNvSpPr/>
          <p:nvPr/>
        </p:nvSpPr>
        <p:spPr>
          <a:xfrm flipH="1">
            <a:off x="6786578" y="2346964"/>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9" name="直線矢印コネクタ 88"/>
          <p:cNvCxnSpPr>
            <a:stCxn id="88" idx="3"/>
          </p:cNvCxnSpPr>
          <p:nvPr/>
        </p:nvCxnSpPr>
        <p:spPr>
          <a:xfrm rot="5400000">
            <a:off x="6689887" y="2311245"/>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0" name="円/楕円 89"/>
          <p:cNvSpPr/>
          <p:nvPr/>
        </p:nvSpPr>
        <p:spPr>
          <a:xfrm flipH="1">
            <a:off x="6786578" y="2989906"/>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1" name="直線矢印コネクタ 90"/>
          <p:cNvCxnSpPr>
            <a:stCxn id="90" idx="3"/>
          </p:cNvCxnSpPr>
          <p:nvPr/>
        </p:nvCxnSpPr>
        <p:spPr>
          <a:xfrm rot="5400000">
            <a:off x="6689887" y="2954187"/>
            <a:ext cx="60972" cy="296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 name="円/楕円 91"/>
          <p:cNvSpPr/>
          <p:nvPr/>
        </p:nvSpPr>
        <p:spPr>
          <a:xfrm flipH="1">
            <a:off x="4225276" y="4143380"/>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3" name="直線矢印コネクタ 92"/>
          <p:cNvCxnSpPr>
            <a:endCxn id="71" idx="1"/>
          </p:cNvCxnSpPr>
          <p:nvPr/>
        </p:nvCxnSpPr>
        <p:spPr>
          <a:xfrm rot="10800000">
            <a:off x="4111986" y="3969118"/>
            <a:ext cx="184728" cy="1742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7" name="テキスト ボックス 96"/>
          <p:cNvSpPr txBox="1"/>
          <p:nvPr/>
        </p:nvSpPr>
        <p:spPr>
          <a:xfrm>
            <a:off x="3857620" y="4786322"/>
            <a:ext cx="3500462" cy="2031325"/>
          </a:xfrm>
          <a:prstGeom prst="rect">
            <a:avLst/>
          </a:prstGeom>
          <a:solidFill>
            <a:schemeClr val="bg1"/>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b="1" dirty="0" smtClean="0">
                <a:solidFill>
                  <a:schemeClr val="accent6">
                    <a:lumMod val="75000"/>
                  </a:schemeClr>
                </a:solidFill>
              </a:rPr>
              <a:t>電圧を高くしすぎたりすると短絡のような放電になり安定しなくなります。</a:t>
            </a:r>
            <a:endParaRPr lang="en-US" altLang="ja-JP" b="1" dirty="0" smtClean="0">
              <a:solidFill>
                <a:schemeClr val="accent6">
                  <a:lumMod val="75000"/>
                </a:schemeClr>
              </a:solidFill>
            </a:endParaRPr>
          </a:p>
          <a:p>
            <a:r>
              <a:rPr lang="ja-JP" altLang="en-US" b="1" dirty="0" smtClean="0">
                <a:solidFill>
                  <a:schemeClr val="accent6">
                    <a:lumMod val="75000"/>
                  </a:schemeClr>
                </a:solidFill>
              </a:rPr>
              <a:t>逆に真空度をよくしすぎたり電圧を下げすぎたりすると放電がおこらなかったり、不安定な放電となります。</a:t>
            </a:r>
            <a:endParaRPr lang="ja-JP" altLang="en-US" b="1" dirty="0">
              <a:solidFill>
                <a:schemeClr val="accent6">
                  <a:lumMod val="75000"/>
                </a:schemeClr>
              </a:solidFill>
            </a:endParaRPr>
          </a:p>
        </p:txBody>
      </p:sp>
      <p:sp>
        <p:nvSpPr>
          <p:cNvPr id="96" name="円/楕円 95"/>
          <p:cNvSpPr/>
          <p:nvPr/>
        </p:nvSpPr>
        <p:spPr>
          <a:xfrm flipH="1">
            <a:off x="4000496" y="371475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8" name="直線矢印コネクタ 97"/>
          <p:cNvCxnSpPr>
            <a:endCxn id="22" idx="1"/>
          </p:cNvCxnSpPr>
          <p:nvPr/>
        </p:nvCxnSpPr>
        <p:spPr>
          <a:xfrm rot="10800000">
            <a:off x="3826234" y="3683366"/>
            <a:ext cx="245700" cy="313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5" name="円/楕円 94"/>
          <p:cNvSpPr/>
          <p:nvPr/>
        </p:nvSpPr>
        <p:spPr>
          <a:xfrm flipH="1">
            <a:off x="3786182" y="3429000"/>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円/楕円 98"/>
          <p:cNvSpPr/>
          <p:nvPr/>
        </p:nvSpPr>
        <p:spPr>
          <a:xfrm flipH="1">
            <a:off x="4071934" y="3429000"/>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0" name="直線矢印コネクタ 99"/>
          <p:cNvCxnSpPr/>
          <p:nvPr/>
        </p:nvCxnSpPr>
        <p:spPr>
          <a:xfrm rot="5400000" flipH="1" flipV="1">
            <a:off x="3714744" y="3246072"/>
            <a:ext cx="245700" cy="400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a:endCxn id="67" idx="5"/>
          </p:cNvCxnSpPr>
          <p:nvPr/>
        </p:nvCxnSpPr>
        <p:spPr>
          <a:xfrm rot="16200000" flipV="1">
            <a:off x="3960444" y="3246072"/>
            <a:ext cx="214314"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4" name="円/楕円 93"/>
          <p:cNvSpPr/>
          <p:nvPr/>
        </p:nvSpPr>
        <p:spPr>
          <a:xfrm flipH="1">
            <a:off x="4429124" y="3571876"/>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円/楕円 101"/>
          <p:cNvSpPr/>
          <p:nvPr/>
        </p:nvSpPr>
        <p:spPr>
          <a:xfrm flipH="1">
            <a:off x="4214810" y="3286124"/>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円/楕円 102"/>
          <p:cNvSpPr/>
          <p:nvPr/>
        </p:nvSpPr>
        <p:spPr>
          <a:xfrm flipH="1">
            <a:off x="4500562" y="3286124"/>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円/楕円 103"/>
          <p:cNvSpPr/>
          <p:nvPr/>
        </p:nvSpPr>
        <p:spPr>
          <a:xfrm flipH="1">
            <a:off x="4429124" y="300037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円/楕円 104"/>
          <p:cNvSpPr/>
          <p:nvPr/>
        </p:nvSpPr>
        <p:spPr>
          <a:xfrm flipH="1">
            <a:off x="4214810" y="2714620"/>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円/楕円 105"/>
          <p:cNvSpPr/>
          <p:nvPr/>
        </p:nvSpPr>
        <p:spPr>
          <a:xfrm flipH="1">
            <a:off x="4500562" y="2714620"/>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円/楕円 106"/>
          <p:cNvSpPr/>
          <p:nvPr/>
        </p:nvSpPr>
        <p:spPr>
          <a:xfrm flipH="1">
            <a:off x="4857752" y="2714620"/>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円/楕円 107"/>
          <p:cNvSpPr/>
          <p:nvPr/>
        </p:nvSpPr>
        <p:spPr>
          <a:xfrm flipH="1">
            <a:off x="4643438" y="2428868"/>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円/楕円 108"/>
          <p:cNvSpPr/>
          <p:nvPr/>
        </p:nvSpPr>
        <p:spPr>
          <a:xfrm flipH="1">
            <a:off x="4929190" y="2428868"/>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円/楕円 109"/>
          <p:cNvSpPr/>
          <p:nvPr/>
        </p:nvSpPr>
        <p:spPr>
          <a:xfrm flipH="1">
            <a:off x="4000496" y="2571744"/>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円/楕円 110"/>
          <p:cNvSpPr/>
          <p:nvPr/>
        </p:nvSpPr>
        <p:spPr>
          <a:xfrm flipH="1">
            <a:off x="3786182" y="228599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円/楕円 111"/>
          <p:cNvSpPr/>
          <p:nvPr/>
        </p:nvSpPr>
        <p:spPr>
          <a:xfrm flipH="1">
            <a:off x="4071934" y="228599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円/楕円 112"/>
          <p:cNvSpPr/>
          <p:nvPr/>
        </p:nvSpPr>
        <p:spPr>
          <a:xfrm flipH="1">
            <a:off x="5143504" y="3214686"/>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円/楕円 113"/>
          <p:cNvSpPr/>
          <p:nvPr/>
        </p:nvSpPr>
        <p:spPr>
          <a:xfrm flipH="1">
            <a:off x="4929190" y="2928934"/>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円/楕円 114"/>
          <p:cNvSpPr/>
          <p:nvPr/>
        </p:nvSpPr>
        <p:spPr>
          <a:xfrm flipH="1">
            <a:off x="5214942" y="2928934"/>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円/楕円 115"/>
          <p:cNvSpPr/>
          <p:nvPr/>
        </p:nvSpPr>
        <p:spPr>
          <a:xfrm flipH="1">
            <a:off x="4572000" y="2214554"/>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円/楕円 116"/>
          <p:cNvSpPr/>
          <p:nvPr/>
        </p:nvSpPr>
        <p:spPr>
          <a:xfrm flipH="1">
            <a:off x="4357686" y="192880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円/楕円 117"/>
          <p:cNvSpPr/>
          <p:nvPr/>
        </p:nvSpPr>
        <p:spPr>
          <a:xfrm flipH="1">
            <a:off x="4643438" y="192880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円/楕円 118"/>
          <p:cNvSpPr/>
          <p:nvPr/>
        </p:nvSpPr>
        <p:spPr>
          <a:xfrm flipH="1">
            <a:off x="5000628" y="2214554"/>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円/楕円 119"/>
          <p:cNvSpPr/>
          <p:nvPr/>
        </p:nvSpPr>
        <p:spPr>
          <a:xfrm flipH="1">
            <a:off x="4786314" y="192880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円/楕円 120"/>
          <p:cNvSpPr/>
          <p:nvPr/>
        </p:nvSpPr>
        <p:spPr>
          <a:xfrm flipH="1">
            <a:off x="5072066" y="192880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円/楕円 121"/>
          <p:cNvSpPr/>
          <p:nvPr/>
        </p:nvSpPr>
        <p:spPr>
          <a:xfrm flipH="1">
            <a:off x="4500562" y="1857364"/>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円/楕円 122"/>
          <p:cNvSpPr/>
          <p:nvPr/>
        </p:nvSpPr>
        <p:spPr>
          <a:xfrm flipH="1">
            <a:off x="4286248" y="157161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円/楕円 123"/>
          <p:cNvSpPr/>
          <p:nvPr/>
        </p:nvSpPr>
        <p:spPr>
          <a:xfrm flipH="1">
            <a:off x="4572000" y="1571612"/>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円/楕円 124"/>
          <p:cNvSpPr/>
          <p:nvPr/>
        </p:nvSpPr>
        <p:spPr>
          <a:xfrm flipH="1">
            <a:off x="5357818" y="4143380"/>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円/楕円 125"/>
          <p:cNvSpPr/>
          <p:nvPr/>
        </p:nvSpPr>
        <p:spPr>
          <a:xfrm flipH="1">
            <a:off x="5143504" y="3857628"/>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円/楕円 126"/>
          <p:cNvSpPr/>
          <p:nvPr/>
        </p:nvSpPr>
        <p:spPr>
          <a:xfrm flipH="1">
            <a:off x="5429256" y="3857628"/>
            <a:ext cx="95956" cy="95956"/>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663</Words>
  <Application>Microsoft Office PowerPoint</Application>
  <PresentationFormat>画面に合わせる (4:3)</PresentationFormat>
  <Paragraphs>106</Paragraphs>
  <Slides>15</Slides>
  <Notes>0</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Office テーマ</vt:lpstr>
      <vt:lpstr>スライド 1</vt:lpstr>
      <vt:lpstr>スライド 2</vt:lpstr>
      <vt:lpstr>スライド 3</vt:lpstr>
      <vt:lpstr>スライド 4</vt:lpstr>
      <vt:lpstr>スライド 5</vt:lpstr>
      <vt:lpstr>スライド 6</vt:lpstr>
      <vt:lpstr>スライド 7</vt:lpstr>
      <vt:lpstr>スライド 8</vt:lpstr>
      <vt:lpstr>スライド 9</vt:lpstr>
      <vt:lpstr>スライド 10</vt:lpstr>
      <vt:lpstr>スライド 11</vt:lpstr>
      <vt:lpstr>スライド 12</vt:lpstr>
      <vt:lpstr>スライド 13</vt:lpstr>
      <vt:lpstr>スライド 14</vt:lpstr>
      <vt:lpstr>スライド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中野家</dc:creator>
  <cp:lastModifiedBy>中野家</cp:lastModifiedBy>
  <cp:revision>18</cp:revision>
  <dcterms:created xsi:type="dcterms:W3CDTF">2009-03-21T07:22:44Z</dcterms:created>
  <dcterms:modified xsi:type="dcterms:W3CDTF">2009-03-22T14:38:36Z</dcterms:modified>
</cp:coreProperties>
</file>